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notesSlides/notesSlide1.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224" r:id="rId1"/>
  </p:sldMasterIdLst>
  <p:notesMasterIdLst>
    <p:notesMasterId r:id="rId17"/>
  </p:notesMasterIdLst>
  <p:sldIdLst>
    <p:sldId id="256" r:id="rId2"/>
    <p:sldId id="257" r:id="rId3"/>
    <p:sldId id="260" r:id="rId4"/>
    <p:sldId id="261" r:id="rId5"/>
    <p:sldId id="258" r:id="rId6"/>
    <p:sldId id="259" r:id="rId7"/>
    <p:sldId id="262" r:id="rId8"/>
    <p:sldId id="263" r:id="rId9"/>
    <p:sldId id="264" r:id="rId10"/>
    <p:sldId id="265" r:id="rId11"/>
    <p:sldId id="266" r:id="rId12"/>
    <p:sldId id="267" r:id="rId13"/>
    <p:sldId id="268" r:id="rId14"/>
    <p:sldId id="269" r:id="rId15"/>
    <p:sldId id="270" r:id="rId1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83" d="100"/>
          <a:sy n="83" d="100"/>
        </p:scale>
        <p:origin x="-1426" y="-77"/>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8727AB6-C5B0-4F00-A63C-F4D9BD44C2BC}" type="datetimeFigureOut">
              <a:rPr lang="en-US" smtClean="0"/>
              <a:pPr/>
              <a:t>2/20/2022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F7405FA-EC68-4F7A-B208-108872A6B0D4}" type="slidenum">
              <a:rPr lang="en-US" smtClean="0"/>
              <a:pPr/>
              <a:t>‹#›</a:t>
            </a:fld>
            <a:endParaRPr lang="en-US"/>
          </a:p>
        </p:txBody>
      </p:sp>
    </p:spTree>
    <p:extLst>
      <p:ext uri="{BB962C8B-B14F-4D97-AF65-F5344CB8AC3E}">
        <p14:creationId xmlns:p14="http://schemas.microsoft.com/office/powerpoint/2010/main" xmlns="" val="286644116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F7405FA-EC68-4F7A-B208-108872A6B0D4}" type="slidenum">
              <a:rPr lang="en-US" smtClean="0"/>
              <a:pPr/>
              <a:t>10</a:t>
            </a:fld>
            <a:endParaRPr lang="en-US"/>
          </a:p>
        </p:txBody>
      </p:sp>
    </p:spTree>
    <p:extLst>
      <p:ext uri="{BB962C8B-B14F-4D97-AF65-F5344CB8AC3E}">
        <p14:creationId xmlns:p14="http://schemas.microsoft.com/office/powerpoint/2010/main" xmlns="" val="294764378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a:t>Click to edit Master title style</a:t>
            </a:r>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p>
        </p:txBody>
      </p:sp>
      <p:sp>
        <p:nvSpPr>
          <p:cNvPr id="30" name="Date Placeholder 29"/>
          <p:cNvSpPr>
            <a:spLocks noGrp="1"/>
          </p:cNvSpPr>
          <p:nvPr>
            <p:ph type="dt" sz="half" idx="10"/>
          </p:nvPr>
        </p:nvSpPr>
        <p:spPr/>
        <p:txBody>
          <a:bodyPr/>
          <a:lstStyle/>
          <a:p>
            <a:fld id="{1D8BD707-D9CF-40AE-B4C6-C98DA3205C09}" type="datetimeFigureOut">
              <a:rPr lang="en-US" smtClean="0"/>
              <a:pPr/>
              <a:t>2/20/2022</a:t>
            </a:fld>
            <a:endParaRPr lang="en-US"/>
          </a:p>
        </p:txBody>
      </p:sp>
      <p:sp>
        <p:nvSpPr>
          <p:cNvPr id="19" name="Footer Placeholder 18"/>
          <p:cNvSpPr>
            <a:spLocks noGrp="1"/>
          </p:cNvSpPr>
          <p:nvPr>
            <p:ph type="ftr" sz="quarter" idx="11"/>
          </p:nvPr>
        </p:nvSpPr>
        <p:spPr/>
        <p:txBody>
          <a:bodyPr/>
          <a:lstStyle/>
          <a:p>
            <a:endParaRPr lang="en-US"/>
          </a:p>
        </p:txBody>
      </p:sp>
      <p:sp>
        <p:nvSpPr>
          <p:cNvPr id="27" name="Slide Number Placeholder 26"/>
          <p:cNvSpPr>
            <a:spLocks noGrp="1"/>
          </p:cNvSpPr>
          <p:nvPr>
            <p:ph type="sldNum" sz="quarter" idx="12"/>
          </p:nvPr>
        </p:nvSpPr>
        <p:spPr/>
        <p:txBody>
          <a:bodyPr/>
          <a:lstStyle/>
          <a:p>
            <a:fld id="{B6F15528-21DE-4FAA-801E-634DDDAF4B2B}"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2/20/2022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2/20/2022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Content Placeholder 2"/>
          <p:cNvSpPr>
            <a:spLocks noGrp="1"/>
          </p:cNvSpPr>
          <p:nvPr>
            <p:ph idx="1"/>
          </p:nvPr>
        </p:nvSpPr>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2/20/2022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a:t>Click to edit Master title style</a:t>
            </a:r>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2/20/2022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en-US"/>
              <a:t>Click to edit Master title style</a:t>
            </a:r>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1D8BD707-D9CF-40AE-B4C6-C98DA3205C09}" type="datetimeFigureOut">
              <a:rPr lang="en-US" smtClean="0"/>
              <a:pPr/>
              <a:t>2/20/2022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en-US"/>
              <a:t>Click to edit Master title style</a:t>
            </a:r>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7" name="Date Placeholder 6"/>
          <p:cNvSpPr>
            <a:spLocks noGrp="1"/>
          </p:cNvSpPr>
          <p:nvPr>
            <p:ph type="dt" sz="half" idx="10"/>
          </p:nvPr>
        </p:nvSpPr>
        <p:spPr/>
        <p:txBody>
          <a:bodyPr/>
          <a:lstStyle/>
          <a:p>
            <a:fld id="{1D8BD707-D9CF-40AE-B4C6-C98DA3205C09}" type="datetimeFigureOut">
              <a:rPr lang="en-US" smtClean="0"/>
              <a:pPr/>
              <a:t>2/20/2022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2/20/2022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2/20/2022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a:t>Click to edit Master title style</a:t>
            </a:r>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1D8BD707-D9CF-40AE-B4C6-C98DA3205C09}" type="datetimeFigureOut">
              <a:rPr lang="en-US" smtClean="0"/>
              <a:pPr/>
              <a:t>2/20/2022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n-US"/>
              <a:t>Click to edit Master title style</a:t>
            </a:r>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2/20/2022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8077200" y="6356350"/>
            <a:ext cx="609600" cy="365125"/>
          </a:xfrm>
        </p:spPr>
        <p:txBody>
          <a:bodyPr/>
          <a:lstStyle/>
          <a:p>
            <a:fld id="{B6F15528-21DE-4FAA-801E-634DDDAF4B2B}" type="slidenum">
              <a:rPr lang="en-US" smtClean="0"/>
              <a:pPr/>
              <a:t>‹#›</a:t>
            </a:fld>
            <a:endParaRPr lang="en-US"/>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a:t>Click icon to add picture</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n-US"/>
              <a:t>Click to edit Master title style</a:t>
            </a:r>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1D8BD707-D9CF-40AE-B4C6-C98DA3205C09}" type="datetimeFigureOut">
              <a:rPr lang="en-US" smtClean="0"/>
              <a:pPr/>
              <a:t>2/20/2022</a:t>
            </a:fld>
            <a:endParaRPr lang="en-US"/>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en-US"/>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B6F15528-21DE-4FAA-801E-634DDDAF4B2B}" type="slidenum">
              <a:rPr lang="en-US" smtClean="0"/>
              <a:pPr/>
              <a:t>‹#›</a:t>
            </a:fld>
            <a:endParaRPr lang="en-US"/>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4225" r:id="rId1"/>
    <p:sldLayoutId id="2147484226" r:id="rId2"/>
    <p:sldLayoutId id="2147484227" r:id="rId3"/>
    <p:sldLayoutId id="2147484228" r:id="rId4"/>
    <p:sldLayoutId id="2147484229" r:id="rId5"/>
    <p:sldLayoutId id="2147484230" r:id="rId6"/>
    <p:sldLayoutId id="2147484231" r:id="rId7"/>
    <p:sldLayoutId id="2147484232" r:id="rId8"/>
    <p:sldLayoutId id="2147484233" r:id="rId9"/>
    <p:sldLayoutId id="2147484234" r:id="rId10"/>
    <p:sldLayoutId id="2147484235"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2.xml"/><Relationship Id="rId6" Type="http://schemas.openxmlformats.org/officeDocument/2006/relationships/image" Target="../media/image10.jpeg"/><Relationship Id="rId5" Type="http://schemas.openxmlformats.org/officeDocument/2006/relationships/image" Target="../media/image28.png"/><Relationship Id="rId4" Type="http://schemas.openxmlformats.org/officeDocument/2006/relationships/image" Target="../media/image27.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 Id="rId6" Type="http://schemas.openxmlformats.org/officeDocument/2006/relationships/image" Target="../media/image10.jpeg"/><Relationship Id="rId5" Type="http://schemas.openxmlformats.org/officeDocument/2006/relationships/image" Target="../media/image9.png"/><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jpeg"/><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9.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81000" y="914401"/>
            <a:ext cx="8077200" cy="2686050"/>
          </a:xfrm>
        </p:spPr>
        <p:txBody>
          <a:bodyPr>
            <a:normAutofit/>
          </a:bodyPr>
          <a:lstStyle/>
          <a:p>
            <a:pPr algn="ctr"/>
            <a:r>
              <a:rPr lang="en-US" sz="4000">
                <a:solidFill>
                  <a:schemeClr val="bg1"/>
                </a:solidFill>
                <a:latin typeface="Times New Roman" pitchFamily="18" charset="0"/>
                <a:cs typeface="Times New Roman" pitchFamily="18" charset="0"/>
              </a:rPr>
              <a:t>SĂ ÎNVĂŢĂM SĂ MÂNCĂM SĂNĂTOS</a:t>
            </a:r>
            <a:endParaRPr lang="en-US" sz="4000" dirty="0">
              <a:solidFill>
                <a:schemeClr val="bg1"/>
              </a:solidFill>
              <a:latin typeface="Times New Roman" pitchFamily="18" charset="0"/>
              <a:cs typeface="Times New Roman" pitchFamily="18" charset="0"/>
            </a:endParaRPr>
          </a:p>
        </p:txBody>
      </p:sp>
      <p:sp>
        <p:nvSpPr>
          <p:cNvPr id="3" name="Subtitle 2"/>
          <p:cNvSpPr>
            <a:spLocks noGrp="1"/>
          </p:cNvSpPr>
          <p:nvPr>
            <p:ph type="subTitle" idx="1"/>
          </p:nvPr>
        </p:nvSpPr>
        <p:spPr>
          <a:xfrm>
            <a:off x="609600" y="3886200"/>
            <a:ext cx="8077200" cy="2590800"/>
          </a:xfrm>
        </p:spPr>
        <p:txBody>
          <a:bodyPr/>
          <a:lstStyle/>
          <a:p>
            <a:endParaRPr lang="en-US" dirty="0"/>
          </a:p>
          <a:p>
            <a:pPr algn="r"/>
            <a:r>
              <a:rPr lang="en-US" sz="2400">
                <a:solidFill>
                  <a:schemeClr val="bg1"/>
                </a:solidFill>
                <a:latin typeface="Times New Roman" pitchFamily="18" charset="0"/>
                <a:cs typeface="Times New Roman" pitchFamily="18" charset="0"/>
              </a:rPr>
              <a:t> </a:t>
            </a:r>
            <a:endParaRPr lang="en-US" sz="2400" dirty="0">
              <a:solidFill>
                <a:schemeClr val="bg1"/>
              </a:solidFill>
              <a:latin typeface="Times New Roman" pitchFamily="18" charset="0"/>
              <a:cs typeface="Times New Roman" pitchFamily="18" charset="0"/>
            </a:endParaRPr>
          </a:p>
        </p:txBody>
      </p:sp>
      <p:pic>
        <p:nvPicPr>
          <p:cNvPr id="4" name="Picture 3" descr="logo proiect TB.jpg"/>
          <p:cNvPicPr>
            <a:picLocks noChangeAspect="1"/>
          </p:cNvPicPr>
          <p:nvPr/>
        </p:nvPicPr>
        <p:blipFill>
          <a:blip r:embed="rId2" cstate="print"/>
          <a:stretch>
            <a:fillRect/>
          </a:stretch>
        </p:blipFill>
        <p:spPr>
          <a:xfrm>
            <a:off x="7696200" y="152400"/>
            <a:ext cx="1219200" cy="1219200"/>
          </a:xfrm>
          <a:prstGeom prst="rect">
            <a:avLst/>
          </a:prstGeom>
        </p:spPr>
      </p:pic>
      <p:pic>
        <p:nvPicPr>
          <p:cNvPr id="5" name="Picture 4" descr="download (1).png"/>
          <p:cNvPicPr>
            <a:picLocks noChangeAspect="1"/>
          </p:cNvPicPr>
          <p:nvPr/>
        </p:nvPicPr>
        <p:blipFill>
          <a:blip r:embed="rId3"/>
          <a:stretch>
            <a:fillRect/>
          </a:stretch>
        </p:blipFill>
        <p:spPr>
          <a:xfrm>
            <a:off x="152400" y="381000"/>
            <a:ext cx="3649980" cy="800100"/>
          </a:xfrm>
          <a:prstGeom prst="rect">
            <a:avLst/>
          </a:prstGeom>
        </p:spPr>
      </p:pic>
      <p:pic>
        <p:nvPicPr>
          <p:cNvPr id="6" name="Picture 5" descr="logo lps.png"/>
          <p:cNvPicPr>
            <a:picLocks noChangeAspect="1"/>
          </p:cNvPicPr>
          <p:nvPr/>
        </p:nvPicPr>
        <p:blipFill>
          <a:blip r:embed="rId4"/>
          <a:stretch>
            <a:fillRect/>
          </a:stretch>
        </p:blipFill>
        <p:spPr>
          <a:xfrm>
            <a:off x="3200400" y="5943600"/>
            <a:ext cx="2762636" cy="542857"/>
          </a:xfrm>
          <a:prstGeom prst="rect">
            <a:avLst/>
          </a:prstGeom>
        </p:spPr>
      </p:pic>
    </p:spTree>
    <p:extLst>
      <p:ext uri="{BB962C8B-B14F-4D97-AF65-F5344CB8AC3E}">
        <p14:creationId xmlns:p14="http://schemas.microsoft.com/office/powerpoint/2010/main" xmlns="" val="205245945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801687"/>
            <a:ext cx="8382000" cy="5562600"/>
          </a:xfrm>
        </p:spPr>
        <p:txBody>
          <a:bodyPr>
            <a:normAutofit/>
          </a:bodyPr>
          <a:lstStyle/>
          <a:p>
            <a:r>
              <a:rPr lang="vi-VN" sz="3000" dirty="0">
                <a:latin typeface="Times New Roman" pitchFamily="18" charset="0"/>
                <a:cs typeface="Times New Roman" pitchFamily="18" charset="0"/>
              </a:rPr>
              <a:t>4.Peşte</a:t>
            </a:r>
          </a:p>
          <a:p>
            <a:r>
              <a:rPr lang="vi-VN" sz="3000" dirty="0">
                <a:latin typeface="Times New Roman" pitchFamily="18" charset="0"/>
                <a:cs typeface="Times New Roman" pitchFamily="18" charset="0"/>
              </a:rPr>
              <a:t>Mulţi dintre noi ar trebui să mănânce peşte, incluzând o porţie de "peşte uleios" pe săptămână. Este o excelentă sursa de proteine ,minerale şi vitamine. </a:t>
            </a:r>
          </a:p>
          <a:p>
            <a:r>
              <a:rPr lang="vi-VN" sz="3000" dirty="0">
                <a:latin typeface="Times New Roman" pitchFamily="18" charset="0"/>
                <a:cs typeface="Times New Roman" pitchFamily="18" charset="0"/>
              </a:rPr>
              <a:t>Unii pesti sunt numiti uleiosi deoarece ei sunt bogati in anumite tipuri de grasimi, numite omega 3 acizi grasi, care ne ajuta sa ne mentinem inima sanatoasa.</a:t>
            </a:r>
          </a:p>
          <a:p>
            <a:r>
              <a:rPr lang="vi-VN" sz="3000" dirty="0">
                <a:latin typeface="Times New Roman" pitchFamily="18" charset="0"/>
                <a:cs typeface="Times New Roman" pitchFamily="18" charset="0"/>
              </a:rPr>
              <a:t>Exemple de peste uleios: sardine, hering, ton prospat, sardea, macrou, crap si somon.</a:t>
            </a:r>
          </a:p>
          <a:p>
            <a:endParaRPr lang="en-US" dirty="0"/>
          </a:p>
        </p:txBody>
      </p:sp>
      <p:pic>
        <p:nvPicPr>
          <p:cNvPr id="6146" name="Picture 2"/>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7399886" y="228600"/>
            <a:ext cx="1554855" cy="16033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6147" name="Picture 3"/>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6629400" y="4876800"/>
            <a:ext cx="1547914" cy="110331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327467674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533400"/>
            <a:ext cx="8458200" cy="5791200"/>
          </a:xfrm>
        </p:spPr>
        <p:txBody>
          <a:bodyPr>
            <a:normAutofit/>
          </a:bodyPr>
          <a:lstStyle/>
          <a:p>
            <a:r>
              <a:rPr lang="en-US" dirty="0"/>
              <a:t>Cum </a:t>
            </a:r>
            <a:r>
              <a:rPr lang="en-US" dirty="0" err="1"/>
              <a:t>ştii</a:t>
            </a:r>
            <a:r>
              <a:rPr lang="en-US" dirty="0"/>
              <a:t> </a:t>
            </a:r>
            <a:r>
              <a:rPr lang="en-US" dirty="0" err="1"/>
              <a:t>dac</a:t>
            </a:r>
            <a:r>
              <a:rPr lang="vi-VN" dirty="0"/>
              <a:t>ă</a:t>
            </a:r>
            <a:r>
              <a:rPr lang="en-US" dirty="0"/>
              <a:t> un aliment </a:t>
            </a:r>
            <a:r>
              <a:rPr lang="en-US" dirty="0" err="1"/>
              <a:t>este</a:t>
            </a:r>
            <a:r>
              <a:rPr lang="en-US" dirty="0"/>
              <a:t> </a:t>
            </a:r>
            <a:r>
              <a:rPr lang="en-US" dirty="0" err="1"/>
              <a:t>bogat</a:t>
            </a:r>
            <a:r>
              <a:rPr lang="en-US" dirty="0"/>
              <a:t> </a:t>
            </a:r>
            <a:r>
              <a:rPr lang="en-US" dirty="0" err="1"/>
              <a:t>în</a:t>
            </a:r>
            <a:r>
              <a:rPr lang="en-US" dirty="0"/>
              <a:t> </a:t>
            </a:r>
            <a:r>
              <a:rPr lang="en-US" dirty="0" err="1"/>
              <a:t>zah</a:t>
            </a:r>
            <a:r>
              <a:rPr lang="vi-VN" dirty="0"/>
              <a:t>ă</a:t>
            </a:r>
            <a:r>
              <a:rPr lang="en-US" dirty="0"/>
              <a:t>r?</a:t>
            </a:r>
          </a:p>
          <a:p>
            <a:r>
              <a:rPr lang="en-US" dirty="0" err="1"/>
              <a:t>Poţi</a:t>
            </a:r>
            <a:r>
              <a:rPr lang="en-US" dirty="0"/>
              <a:t> </a:t>
            </a:r>
            <a:r>
              <a:rPr lang="en-US" dirty="0" err="1"/>
              <a:t>începe</a:t>
            </a:r>
            <a:r>
              <a:rPr lang="en-US" dirty="0"/>
              <a:t> </a:t>
            </a:r>
            <a:r>
              <a:rPr lang="en-US" dirty="0" err="1"/>
              <a:t>prin</a:t>
            </a:r>
            <a:r>
              <a:rPr lang="en-US" dirty="0"/>
              <a:t> a </a:t>
            </a:r>
            <a:r>
              <a:rPr lang="en-US" dirty="0" err="1"/>
              <a:t>te</a:t>
            </a:r>
            <a:r>
              <a:rPr lang="en-US" dirty="0"/>
              <a:t> </a:t>
            </a:r>
            <a:r>
              <a:rPr lang="en-US" dirty="0" err="1"/>
              <a:t>uita</a:t>
            </a:r>
            <a:r>
              <a:rPr lang="en-US" dirty="0"/>
              <a:t> </a:t>
            </a:r>
            <a:r>
              <a:rPr lang="en-US" dirty="0" err="1"/>
              <a:t>pe</a:t>
            </a:r>
            <a:r>
              <a:rPr lang="en-US" dirty="0"/>
              <a:t> </a:t>
            </a:r>
            <a:r>
              <a:rPr lang="en-US" dirty="0" err="1"/>
              <a:t>etichet</a:t>
            </a:r>
            <a:r>
              <a:rPr lang="vi-VN" dirty="0"/>
              <a:t>ă</a:t>
            </a:r>
            <a:r>
              <a:rPr lang="en-US" dirty="0"/>
              <a:t>. </a:t>
            </a:r>
            <a:r>
              <a:rPr lang="en-US" dirty="0" err="1"/>
              <a:t>Lista</a:t>
            </a:r>
            <a:r>
              <a:rPr lang="en-US" dirty="0"/>
              <a:t> de </a:t>
            </a:r>
            <a:r>
              <a:rPr lang="en-US" dirty="0" err="1"/>
              <a:t>pe</a:t>
            </a:r>
            <a:r>
              <a:rPr lang="en-US" dirty="0"/>
              <a:t> </a:t>
            </a:r>
            <a:r>
              <a:rPr lang="en-US" dirty="0" err="1"/>
              <a:t>etichet</a:t>
            </a:r>
            <a:r>
              <a:rPr lang="vi-VN" dirty="0"/>
              <a:t>ă</a:t>
            </a:r>
            <a:r>
              <a:rPr lang="en-US" dirty="0"/>
              <a:t> </a:t>
            </a:r>
            <a:r>
              <a:rPr lang="en-US" dirty="0" err="1"/>
              <a:t>începe</a:t>
            </a:r>
            <a:r>
              <a:rPr lang="en-US" dirty="0"/>
              <a:t> cu </a:t>
            </a:r>
            <a:r>
              <a:rPr lang="en-US" dirty="0" err="1"/>
              <a:t>ingredientul</a:t>
            </a:r>
            <a:r>
              <a:rPr lang="en-US" dirty="0"/>
              <a:t> </a:t>
            </a:r>
            <a:r>
              <a:rPr lang="en-US" dirty="0" err="1"/>
              <a:t>majoritar</a:t>
            </a:r>
            <a:r>
              <a:rPr lang="en-US" dirty="0"/>
              <a:t>. Dar </a:t>
            </a:r>
            <a:r>
              <a:rPr lang="en-US" dirty="0" err="1"/>
              <a:t>aveti</a:t>
            </a:r>
            <a:r>
              <a:rPr lang="en-US" dirty="0"/>
              <a:t> </a:t>
            </a:r>
            <a:r>
              <a:rPr lang="en-US" dirty="0" err="1"/>
              <a:t>grija</a:t>
            </a:r>
            <a:r>
              <a:rPr lang="en-US" dirty="0"/>
              <a:t> la </a:t>
            </a:r>
            <a:r>
              <a:rPr lang="en-US" dirty="0" err="1"/>
              <a:t>celalalte</a:t>
            </a:r>
            <a:r>
              <a:rPr lang="en-US" dirty="0"/>
              <a:t> </a:t>
            </a:r>
            <a:r>
              <a:rPr lang="en-US" dirty="0" err="1"/>
              <a:t>cuvinte</a:t>
            </a:r>
            <a:r>
              <a:rPr lang="en-US" dirty="0"/>
              <a:t> care </a:t>
            </a:r>
            <a:r>
              <a:rPr lang="en-US" dirty="0" err="1"/>
              <a:t>descriu</a:t>
            </a:r>
            <a:r>
              <a:rPr lang="en-US" dirty="0"/>
              <a:t> </a:t>
            </a:r>
            <a:r>
              <a:rPr lang="en-US" dirty="0" err="1"/>
              <a:t>surplusul</a:t>
            </a:r>
            <a:r>
              <a:rPr lang="en-US" dirty="0"/>
              <a:t> de </a:t>
            </a:r>
            <a:r>
              <a:rPr lang="en-US" dirty="0" err="1"/>
              <a:t>zah</a:t>
            </a:r>
            <a:r>
              <a:rPr lang="vi-VN" dirty="0"/>
              <a:t>ă</a:t>
            </a:r>
            <a:r>
              <a:rPr lang="en-US" dirty="0"/>
              <a:t>r cum </a:t>
            </a:r>
            <a:r>
              <a:rPr lang="en-US" dirty="0" err="1"/>
              <a:t>ar</a:t>
            </a:r>
            <a:r>
              <a:rPr lang="en-US" dirty="0"/>
              <a:t> fi </a:t>
            </a:r>
            <a:r>
              <a:rPr lang="en-US" dirty="0" err="1"/>
              <a:t>zaharoza</a:t>
            </a:r>
            <a:r>
              <a:rPr lang="en-US" dirty="0"/>
              <a:t>, </a:t>
            </a:r>
            <a:r>
              <a:rPr lang="en-US" dirty="0" err="1"/>
              <a:t>glucoza</a:t>
            </a:r>
            <a:r>
              <a:rPr lang="en-US" dirty="0"/>
              <a:t>, </a:t>
            </a:r>
            <a:r>
              <a:rPr lang="en-US" dirty="0" err="1"/>
              <a:t>maltoza</a:t>
            </a:r>
            <a:r>
              <a:rPr lang="en-US" dirty="0"/>
              <a:t>, </a:t>
            </a:r>
            <a:r>
              <a:rPr lang="en-US" dirty="0" err="1"/>
              <a:t>fructoza</a:t>
            </a:r>
            <a:r>
              <a:rPr lang="en-US" dirty="0"/>
              <a:t>, </a:t>
            </a:r>
            <a:r>
              <a:rPr lang="en-US" dirty="0" err="1"/>
              <a:t>siropul</a:t>
            </a:r>
            <a:r>
              <a:rPr lang="en-US" dirty="0"/>
              <a:t> de </a:t>
            </a:r>
            <a:r>
              <a:rPr lang="en-US" dirty="0" err="1"/>
              <a:t>porumb</a:t>
            </a:r>
            <a:r>
              <a:rPr lang="en-US" dirty="0"/>
              <a:t> </a:t>
            </a:r>
            <a:r>
              <a:rPr lang="en-US" dirty="0" err="1"/>
              <a:t>şi</a:t>
            </a:r>
            <a:r>
              <a:rPr lang="en-US" dirty="0"/>
              <a:t> </a:t>
            </a:r>
            <a:r>
              <a:rPr lang="en-US" dirty="0" err="1"/>
              <a:t>mierea</a:t>
            </a:r>
            <a:r>
              <a:rPr lang="en-US" dirty="0"/>
              <a:t>.</a:t>
            </a:r>
          </a:p>
          <a:p>
            <a:r>
              <a:rPr lang="en-US" dirty="0"/>
              <a:t>. O </a:t>
            </a:r>
            <a:r>
              <a:rPr lang="en-US" dirty="0" err="1"/>
              <a:t>alta</a:t>
            </a:r>
            <a:r>
              <a:rPr lang="en-US" dirty="0"/>
              <a:t> </a:t>
            </a:r>
            <a:r>
              <a:rPr lang="en-US" dirty="0" err="1"/>
              <a:t>modalitate</a:t>
            </a:r>
            <a:r>
              <a:rPr lang="en-US" dirty="0"/>
              <a:t> </a:t>
            </a:r>
            <a:r>
              <a:rPr lang="en-US" dirty="0" err="1"/>
              <a:t>prin</a:t>
            </a:r>
            <a:r>
              <a:rPr lang="en-US" dirty="0"/>
              <a:t> care </a:t>
            </a:r>
            <a:r>
              <a:rPr lang="en-US" dirty="0" err="1"/>
              <a:t>poti</a:t>
            </a:r>
            <a:r>
              <a:rPr lang="en-US" dirty="0"/>
              <a:t> </a:t>
            </a:r>
            <a:r>
              <a:rPr lang="en-US" dirty="0" err="1"/>
              <a:t>sa-ti</a:t>
            </a:r>
            <a:r>
              <a:rPr lang="en-US" dirty="0"/>
              <a:t> </a:t>
            </a:r>
            <a:r>
              <a:rPr lang="en-US" dirty="0" err="1"/>
              <a:t>dai</a:t>
            </a:r>
            <a:r>
              <a:rPr lang="en-US" dirty="0"/>
              <a:t> </a:t>
            </a:r>
            <a:r>
              <a:rPr lang="en-US" dirty="0" err="1"/>
              <a:t>seama</a:t>
            </a:r>
            <a:r>
              <a:rPr lang="en-US" dirty="0"/>
              <a:t> care </a:t>
            </a:r>
            <a:r>
              <a:rPr lang="en-US" dirty="0" err="1"/>
              <a:t>este</a:t>
            </a:r>
            <a:r>
              <a:rPr lang="en-US" dirty="0"/>
              <a:t> </a:t>
            </a:r>
            <a:r>
              <a:rPr lang="en-US" dirty="0" err="1"/>
              <a:t>cantitatea</a:t>
            </a:r>
            <a:r>
              <a:rPr lang="en-US" dirty="0"/>
              <a:t> de </a:t>
            </a:r>
            <a:r>
              <a:rPr lang="en-US" dirty="0" err="1"/>
              <a:t>zahar</a:t>
            </a:r>
            <a:r>
              <a:rPr lang="en-US" dirty="0"/>
              <a:t> din </a:t>
            </a:r>
            <a:r>
              <a:rPr lang="en-US" dirty="0" err="1"/>
              <a:t>produs</a:t>
            </a:r>
            <a:r>
              <a:rPr lang="en-US" dirty="0"/>
              <a:t> </a:t>
            </a:r>
            <a:r>
              <a:rPr lang="en-US" dirty="0" err="1"/>
              <a:t>este</a:t>
            </a:r>
            <a:r>
              <a:rPr lang="en-US" dirty="0"/>
              <a:t> </a:t>
            </a:r>
            <a:r>
              <a:rPr lang="en-US" dirty="0" err="1"/>
              <a:t>verificarea</a:t>
            </a:r>
            <a:r>
              <a:rPr lang="en-US" dirty="0"/>
              <a:t> </a:t>
            </a:r>
            <a:r>
              <a:rPr lang="en-US" dirty="0" err="1"/>
              <a:t>carbohidratilor</a:t>
            </a:r>
            <a:r>
              <a:rPr lang="en-US" dirty="0"/>
              <a:t> de </a:t>
            </a:r>
            <a:r>
              <a:rPr lang="en-US" dirty="0" err="1"/>
              <a:t>pe</a:t>
            </a:r>
            <a:r>
              <a:rPr lang="en-US" dirty="0"/>
              <a:t> </a:t>
            </a:r>
            <a:r>
              <a:rPr lang="en-US" dirty="0" err="1"/>
              <a:t>eticheta</a:t>
            </a:r>
            <a:r>
              <a:rPr lang="en-US" dirty="0"/>
              <a:t>. </a:t>
            </a:r>
            <a:r>
              <a:rPr lang="en-US" dirty="0" err="1"/>
              <a:t>Partea</a:t>
            </a:r>
            <a:r>
              <a:rPr lang="en-US" dirty="0"/>
              <a:t> </a:t>
            </a:r>
            <a:r>
              <a:rPr lang="en-US" dirty="0" err="1"/>
              <a:t>rea</a:t>
            </a:r>
            <a:r>
              <a:rPr lang="en-US" dirty="0"/>
              <a:t> </a:t>
            </a:r>
            <a:r>
              <a:rPr lang="en-US" dirty="0" err="1"/>
              <a:t>este</a:t>
            </a:r>
            <a:r>
              <a:rPr lang="en-US" dirty="0"/>
              <a:t> </a:t>
            </a:r>
            <a:r>
              <a:rPr lang="en-US" dirty="0" err="1"/>
              <a:t>ca</a:t>
            </a:r>
            <a:r>
              <a:rPr lang="en-US" dirty="0"/>
              <a:t> nu </a:t>
            </a:r>
            <a:r>
              <a:rPr lang="en-US" dirty="0" err="1"/>
              <a:t>poti</a:t>
            </a:r>
            <a:r>
              <a:rPr lang="en-US" dirty="0"/>
              <a:t> </a:t>
            </a:r>
            <a:r>
              <a:rPr lang="en-US" dirty="0" err="1"/>
              <a:t>vedea</a:t>
            </a:r>
            <a:r>
              <a:rPr lang="en-US" dirty="0"/>
              <a:t> </a:t>
            </a:r>
            <a:r>
              <a:rPr lang="en-US" dirty="0" err="1"/>
              <a:t>zaharul</a:t>
            </a:r>
            <a:r>
              <a:rPr lang="en-US" dirty="0"/>
              <a:t> </a:t>
            </a:r>
            <a:r>
              <a:rPr lang="en-US" dirty="0" err="1"/>
              <a:t>adaugat</a:t>
            </a:r>
            <a:r>
              <a:rPr lang="en-US" dirty="0"/>
              <a:t>.</a:t>
            </a:r>
          </a:p>
          <a:p>
            <a:r>
              <a:rPr lang="en-US" dirty="0" err="1"/>
              <a:t>Nivelul</a:t>
            </a:r>
            <a:r>
              <a:rPr lang="en-US" dirty="0"/>
              <a:t> mare de </a:t>
            </a:r>
            <a:r>
              <a:rPr lang="en-US" dirty="0" err="1"/>
              <a:t>zahar</a:t>
            </a:r>
            <a:r>
              <a:rPr lang="en-US" dirty="0"/>
              <a:t>  </a:t>
            </a:r>
            <a:r>
              <a:rPr lang="en-US" dirty="0" err="1"/>
              <a:t>este</a:t>
            </a:r>
            <a:r>
              <a:rPr lang="en-US" dirty="0"/>
              <a:t> 15 </a:t>
            </a:r>
            <a:r>
              <a:rPr lang="en-US" dirty="0" err="1"/>
              <a:t>grame</a:t>
            </a:r>
            <a:r>
              <a:rPr lang="en-US" dirty="0"/>
              <a:t> </a:t>
            </a:r>
            <a:r>
              <a:rPr lang="en-US" dirty="0" err="1"/>
              <a:t>pentru</a:t>
            </a:r>
            <a:r>
              <a:rPr lang="en-US" dirty="0"/>
              <a:t> 100 de </a:t>
            </a:r>
            <a:r>
              <a:rPr lang="en-US" dirty="0" err="1"/>
              <a:t>grame</a:t>
            </a:r>
            <a:r>
              <a:rPr lang="en-US" dirty="0"/>
              <a:t> </a:t>
            </a:r>
            <a:r>
              <a:rPr lang="en-US" dirty="0" err="1"/>
              <a:t>si</a:t>
            </a:r>
            <a:r>
              <a:rPr lang="en-US" dirty="0"/>
              <a:t> </a:t>
            </a:r>
            <a:r>
              <a:rPr lang="en-US" dirty="0" err="1"/>
              <a:t>nivelul</a:t>
            </a:r>
            <a:r>
              <a:rPr lang="en-US" dirty="0"/>
              <a:t> </a:t>
            </a:r>
            <a:r>
              <a:rPr lang="en-US" dirty="0" err="1"/>
              <a:t>mic</a:t>
            </a:r>
            <a:r>
              <a:rPr lang="en-US" dirty="0"/>
              <a:t> </a:t>
            </a:r>
            <a:r>
              <a:rPr lang="en-US" dirty="0" err="1"/>
              <a:t>este</a:t>
            </a:r>
            <a:r>
              <a:rPr lang="en-US" dirty="0"/>
              <a:t> 5 </a:t>
            </a:r>
            <a:r>
              <a:rPr lang="en-US" dirty="0" err="1"/>
              <a:t>grame</a:t>
            </a:r>
            <a:r>
              <a:rPr lang="en-US" dirty="0"/>
              <a:t> </a:t>
            </a:r>
            <a:r>
              <a:rPr lang="en-US" dirty="0" err="1"/>
              <a:t>pentru</a:t>
            </a:r>
            <a:r>
              <a:rPr lang="en-US" dirty="0"/>
              <a:t> 100 de </a:t>
            </a:r>
            <a:r>
              <a:rPr lang="en-US" dirty="0" err="1"/>
              <a:t>grame</a:t>
            </a:r>
            <a:r>
              <a:rPr lang="en-US" dirty="0"/>
              <a:t>.</a:t>
            </a:r>
          </a:p>
          <a:p>
            <a:endParaRPr lang="en-US" dirty="0"/>
          </a:p>
        </p:txBody>
      </p:sp>
    </p:spTree>
    <p:extLst>
      <p:ext uri="{BB962C8B-B14F-4D97-AF65-F5344CB8AC3E}">
        <p14:creationId xmlns:p14="http://schemas.microsoft.com/office/powerpoint/2010/main" xmlns="" val="189562116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533400" y="1143000"/>
            <a:ext cx="2514600" cy="1803876"/>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7171" name="Picture 3"/>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5924385" y="1302724"/>
            <a:ext cx="2663825" cy="1658937"/>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7172" name="Picture 4"/>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617561" y="4720989"/>
            <a:ext cx="2438400" cy="1658937"/>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a:extLst>
            <a:ext uri="{909E8E84-426E-40DD-AFC4-6F175D3DCCD1}">
              <a14:hiddenFill xmlns:a14="http://schemas.microsoft.com/office/drawing/2010/main" xmlns="">
                <a:solidFill>
                  <a:schemeClr val="accent1"/>
                </a:solidFill>
              </a14:hiddenFill>
            </a:ext>
          </a:extLst>
        </p:spPr>
      </p:pic>
      <p:pic>
        <p:nvPicPr>
          <p:cNvPr id="7173" name="Picture 5"/>
          <p:cNvPicPr>
            <a:picLocks noChangeAspect="1" noChangeArrowheads="1"/>
          </p:cNvPicPr>
          <p:nvPr/>
        </p:nvPicPr>
        <p:blipFill>
          <a:blip r:embed="rId5">
            <a:extLst>
              <a:ext uri="{28A0092B-C50C-407E-A947-70E740481C1C}">
                <a14:useLocalDpi xmlns:a14="http://schemas.microsoft.com/office/drawing/2010/main" xmlns="" val="0"/>
              </a:ext>
            </a:extLst>
          </a:blip>
          <a:srcRect/>
          <a:stretch>
            <a:fillRect/>
          </a:stretch>
        </p:blipFill>
        <p:spPr bwMode="auto">
          <a:xfrm>
            <a:off x="3581400" y="2961661"/>
            <a:ext cx="1725613" cy="1639887"/>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2" name="Picture 1"/>
          <p:cNvPicPr>
            <a:picLocks noChangeAspect="1"/>
          </p:cNvPicPr>
          <p:nvPr/>
        </p:nvPicPr>
        <p:blipFill>
          <a:blip r:embed="rId6">
            <a:extLst>
              <a:ext uri="{28A0092B-C50C-407E-A947-70E740481C1C}">
                <a14:useLocalDpi xmlns:a14="http://schemas.microsoft.com/office/drawing/2010/main" xmlns="" val="0"/>
              </a:ext>
            </a:extLst>
          </a:blip>
          <a:stretch>
            <a:fillRect/>
          </a:stretch>
        </p:blipFill>
        <p:spPr>
          <a:xfrm>
            <a:off x="5943600" y="4601548"/>
            <a:ext cx="2743200" cy="1666875"/>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Tree>
    <p:extLst>
      <p:ext uri="{BB962C8B-B14F-4D97-AF65-F5344CB8AC3E}">
        <p14:creationId xmlns:p14="http://schemas.microsoft.com/office/powerpoint/2010/main" xmlns="" val="326235741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838200"/>
            <a:ext cx="8534400" cy="5562600"/>
          </a:xfrm>
        </p:spPr>
        <p:txBody>
          <a:bodyPr>
            <a:normAutofit fontScale="92500"/>
          </a:bodyPr>
          <a:lstStyle/>
          <a:p>
            <a:pPr algn="just"/>
            <a:r>
              <a:rPr lang="en-US" b="1" dirty="0"/>
              <a:t>6.Incercati </a:t>
            </a:r>
            <a:r>
              <a:rPr lang="en-US" b="1" dirty="0" err="1"/>
              <a:t>sa</a:t>
            </a:r>
            <a:r>
              <a:rPr lang="en-US" b="1" dirty="0"/>
              <a:t> </a:t>
            </a:r>
            <a:r>
              <a:rPr lang="en-US" b="1" dirty="0" err="1"/>
              <a:t>folositi</a:t>
            </a:r>
            <a:r>
              <a:rPr lang="en-US" b="1" dirty="0"/>
              <a:t> </a:t>
            </a:r>
            <a:r>
              <a:rPr lang="en-US" b="1" dirty="0" err="1"/>
              <a:t>mai</a:t>
            </a:r>
            <a:r>
              <a:rPr lang="en-US" b="1" dirty="0"/>
              <a:t> </a:t>
            </a:r>
            <a:r>
              <a:rPr lang="en-US" b="1" dirty="0" err="1"/>
              <a:t>putina</a:t>
            </a:r>
            <a:r>
              <a:rPr lang="en-US" b="1" dirty="0"/>
              <a:t> </a:t>
            </a:r>
            <a:r>
              <a:rPr lang="en-US" b="1" dirty="0" err="1"/>
              <a:t>sare</a:t>
            </a:r>
            <a:r>
              <a:rPr lang="en-US" b="1" dirty="0"/>
              <a:t> - nu </a:t>
            </a:r>
            <a:r>
              <a:rPr lang="en-US" b="1" dirty="0" err="1"/>
              <a:t>mai</a:t>
            </a:r>
            <a:r>
              <a:rPr lang="en-US" b="1" dirty="0"/>
              <a:t> </a:t>
            </a:r>
            <a:r>
              <a:rPr lang="en-US" b="1" dirty="0" err="1"/>
              <a:t>mult</a:t>
            </a:r>
            <a:r>
              <a:rPr lang="en-US" b="1" dirty="0"/>
              <a:t> de 6 </a:t>
            </a:r>
            <a:r>
              <a:rPr lang="en-US" b="1" dirty="0" err="1"/>
              <a:t>grame</a:t>
            </a:r>
            <a:endParaRPr lang="en-US" b="1" dirty="0"/>
          </a:p>
          <a:p>
            <a:r>
              <a:rPr lang="en-US" dirty="0" err="1"/>
              <a:t>Multa</a:t>
            </a:r>
            <a:r>
              <a:rPr lang="en-US" dirty="0"/>
              <a:t> </a:t>
            </a:r>
            <a:r>
              <a:rPr lang="en-US" dirty="0" err="1"/>
              <a:t>lume</a:t>
            </a:r>
            <a:r>
              <a:rPr lang="en-US" dirty="0"/>
              <a:t> </a:t>
            </a:r>
            <a:r>
              <a:rPr lang="en-US" dirty="0" err="1"/>
              <a:t>crede</a:t>
            </a:r>
            <a:r>
              <a:rPr lang="en-US" dirty="0"/>
              <a:t> </a:t>
            </a:r>
            <a:r>
              <a:rPr lang="en-US" dirty="0" err="1"/>
              <a:t>ca</a:t>
            </a:r>
            <a:r>
              <a:rPr lang="en-US" dirty="0"/>
              <a:t> nu </a:t>
            </a:r>
            <a:r>
              <a:rPr lang="en-US" dirty="0" err="1"/>
              <a:t>consuma</a:t>
            </a:r>
            <a:r>
              <a:rPr lang="en-US" dirty="0"/>
              <a:t> </a:t>
            </a:r>
            <a:r>
              <a:rPr lang="en-US" dirty="0" err="1"/>
              <a:t>prea</a:t>
            </a:r>
            <a:r>
              <a:rPr lang="en-US" dirty="0"/>
              <a:t> </a:t>
            </a:r>
            <a:r>
              <a:rPr lang="en-US" dirty="0" err="1"/>
              <a:t>multa</a:t>
            </a:r>
            <a:r>
              <a:rPr lang="en-US" dirty="0"/>
              <a:t> </a:t>
            </a:r>
            <a:r>
              <a:rPr lang="en-US" dirty="0" err="1"/>
              <a:t>sare</a:t>
            </a:r>
            <a:r>
              <a:rPr lang="en-US" dirty="0"/>
              <a:t>, in special </a:t>
            </a:r>
            <a:r>
              <a:rPr lang="en-US" dirty="0" err="1"/>
              <a:t>daca</a:t>
            </a:r>
            <a:r>
              <a:rPr lang="en-US" dirty="0"/>
              <a:t> nu o </a:t>
            </a:r>
            <a:r>
              <a:rPr lang="en-US" dirty="0" err="1"/>
              <a:t>adauga</a:t>
            </a:r>
            <a:r>
              <a:rPr lang="en-US" dirty="0"/>
              <a:t> in </a:t>
            </a:r>
            <a:r>
              <a:rPr lang="en-US" dirty="0" err="1"/>
              <a:t>mancare</a:t>
            </a:r>
            <a:r>
              <a:rPr lang="en-US" dirty="0"/>
              <a:t>. Nu </a:t>
            </a:r>
            <a:r>
              <a:rPr lang="en-US" dirty="0" err="1"/>
              <a:t>fiti</a:t>
            </a:r>
            <a:r>
              <a:rPr lang="en-US" dirty="0"/>
              <a:t> </a:t>
            </a:r>
            <a:r>
              <a:rPr lang="en-US" dirty="0" err="1"/>
              <a:t>chiar</a:t>
            </a:r>
            <a:r>
              <a:rPr lang="en-US" dirty="0"/>
              <a:t> </a:t>
            </a:r>
            <a:r>
              <a:rPr lang="en-US" dirty="0" err="1"/>
              <a:t>asa</a:t>
            </a:r>
            <a:r>
              <a:rPr lang="en-US" dirty="0"/>
              <a:t> de </a:t>
            </a:r>
            <a:r>
              <a:rPr lang="en-US" dirty="0" err="1"/>
              <a:t>siguri</a:t>
            </a:r>
            <a:r>
              <a:rPr lang="en-US" dirty="0"/>
              <a:t>!</a:t>
            </a:r>
          </a:p>
          <a:p>
            <a:r>
              <a:rPr lang="en-US" dirty="0"/>
              <a:t>In </a:t>
            </a:r>
            <a:r>
              <a:rPr lang="en-US" dirty="0" err="1"/>
              <a:t>fiecare</a:t>
            </a:r>
            <a:r>
              <a:rPr lang="en-US" dirty="0"/>
              <a:t> </a:t>
            </a:r>
            <a:r>
              <a:rPr lang="en-US" dirty="0" err="1"/>
              <a:t>zi</a:t>
            </a:r>
            <a:r>
              <a:rPr lang="en-US" dirty="0"/>
              <a:t> 85 % </a:t>
            </a:r>
            <a:r>
              <a:rPr lang="en-US" dirty="0" err="1"/>
              <a:t>barbati</a:t>
            </a:r>
            <a:r>
              <a:rPr lang="en-US" dirty="0"/>
              <a:t> </a:t>
            </a:r>
            <a:r>
              <a:rPr lang="en-US" dirty="0" err="1"/>
              <a:t>si</a:t>
            </a:r>
            <a:r>
              <a:rPr lang="en-US" dirty="0"/>
              <a:t> 69 % </a:t>
            </a:r>
            <a:r>
              <a:rPr lang="en-US" dirty="0" err="1"/>
              <a:t>femei</a:t>
            </a:r>
            <a:r>
              <a:rPr lang="en-US" dirty="0"/>
              <a:t> </a:t>
            </a:r>
            <a:r>
              <a:rPr lang="en-US" dirty="0" err="1"/>
              <a:t>consuma</a:t>
            </a:r>
            <a:r>
              <a:rPr lang="en-US" dirty="0"/>
              <a:t> </a:t>
            </a:r>
            <a:r>
              <a:rPr lang="en-US" dirty="0" err="1"/>
              <a:t>sare</a:t>
            </a:r>
            <a:r>
              <a:rPr lang="en-US" dirty="0"/>
              <a:t> </a:t>
            </a:r>
            <a:r>
              <a:rPr lang="en-US" dirty="0" err="1"/>
              <a:t>mult</a:t>
            </a:r>
            <a:r>
              <a:rPr lang="vi-VN" dirty="0"/>
              <a:t>ă</a:t>
            </a:r>
            <a:r>
              <a:rPr lang="en-US" dirty="0"/>
              <a:t>. </a:t>
            </a:r>
            <a:r>
              <a:rPr lang="en-US" dirty="0" err="1"/>
              <a:t>Adulţii</a:t>
            </a:r>
            <a:r>
              <a:rPr lang="en-US" dirty="0"/>
              <a:t> </a:t>
            </a:r>
            <a:r>
              <a:rPr lang="en-US" dirty="0" err="1"/>
              <a:t>şi</a:t>
            </a:r>
            <a:r>
              <a:rPr lang="en-US" dirty="0"/>
              <a:t> </a:t>
            </a:r>
            <a:r>
              <a:rPr lang="en-US" dirty="0" err="1"/>
              <a:t>copii</a:t>
            </a:r>
            <a:r>
              <a:rPr lang="en-US" dirty="0"/>
              <a:t> </a:t>
            </a:r>
            <a:r>
              <a:rPr lang="en-US" dirty="0" err="1"/>
              <a:t>peste</a:t>
            </a:r>
            <a:r>
              <a:rPr lang="en-US" dirty="0"/>
              <a:t> 11 </a:t>
            </a:r>
            <a:r>
              <a:rPr lang="en-US" dirty="0" err="1"/>
              <a:t>ani</a:t>
            </a:r>
            <a:r>
              <a:rPr lang="en-US" dirty="0"/>
              <a:t> nu </a:t>
            </a:r>
            <a:r>
              <a:rPr lang="en-US" dirty="0" err="1"/>
              <a:t>ar</a:t>
            </a:r>
            <a:r>
              <a:rPr lang="en-US" dirty="0"/>
              <a:t> </a:t>
            </a:r>
            <a:r>
              <a:rPr lang="en-US" dirty="0" err="1"/>
              <a:t>trebui</a:t>
            </a:r>
            <a:r>
              <a:rPr lang="en-US" dirty="0"/>
              <a:t> </a:t>
            </a:r>
            <a:r>
              <a:rPr lang="en-US" dirty="0" err="1"/>
              <a:t>sa</a:t>
            </a:r>
            <a:r>
              <a:rPr lang="en-US" dirty="0"/>
              <a:t> consume </a:t>
            </a:r>
            <a:r>
              <a:rPr lang="en-US" dirty="0" err="1"/>
              <a:t>mai</a:t>
            </a:r>
            <a:r>
              <a:rPr lang="en-US" dirty="0"/>
              <a:t> </a:t>
            </a:r>
            <a:r>
              <a:rPr lang="en-US" dirty="0" err="1"/>
              <a:t>mult</a:t>
            </a:r>
            <a:r>
              <a:rPr lang="en-US" dirty="0"/>
              <a:t> de 6 </a:t>
            </a:r>
            <a:r>
              <a:rPr lang="en-US" dirty="0" err="1"/>
              <a:t>grame</a:t>
            </a:r>
            <a:r>
              <a:rPr lang="en-US" dirty="0"/>
              <a:t> </a:t>
            </a:r>
            <a:r>
              <a:rPr lang="en-US" dirty="0" err="1"/>
              <a:t>pe</a:t>
            </a:r>
            <a:r>
              <a:rPr lang="en-US" dirty="0"/>
              <a:t> </a:t>
            </a:r>
            <a:r>
              <a:rPr lang="en-US" dirty="0" err="1"/>
              <a:t>zi</a:t>
            </a:r>
            <a:r>
              <a:rPr lang="en-US" dirty="0"/>
              <a:t>. </a:t>
            </a:r>
            <a:r>
              <a:rPr lang="en-US" dirty="0" err="1"/>
              <a:t>Copii</a:t>
            </a:r>
            <a:r>
              <a:rPr lang="en-US" dirty="0"/>
              <a:t> </a:t>
            </a:r>
            <a:r>
              <a:rPr lang="en-US" dirty="0" err="1"/>
              <a:t>mai</a:t>
            </a:r>
            <a:r>
              <a:rPr lang="en-US" dirty="0"/>
              <a:t> </a:t>
            </a:r>
            <a:r>
              <a:rPr lang="en-US" dirty="0" err="1"/>
              <a:t>mici</a:t>
            </a:r>
            <a:r>
              <a:rPr lang="en-US" dirty="0"/>
              <a:t> </a:t>
            </a:r>
            <a:r>
              <a:rPr lang="en-US" dirty="0" err="1"/>
              <a:t>ar</a:t>
            </a:r>
            <a:r>
              <a:rPr lang="en-US" dirty="0"/>
              <a:t> </a:t>
            </a:r>
            <a:r>
              <a:rPr lang="en-US" dirty="0" err="1"/>
              <a:t>trebui</a:t>
            </a:r>
            <a:r>
              <a:rPr lang="en-US" dirty="0"/>
              <a:t> </a:t>
            </a:r>
            <a:r>
              <a:rPr lang="en-US" dirty="0" err="1"/>
              <a:t>sa</a:t>
            </a:r>
            <a:r>
              <a:rPr lang="en-US" dirty="0"/>
              <a:t> consume </a:t>
            </a:r>
            <a:r>
              <a:rPr lang="en-US" dirty="0" err="1"/>
              <a:t>mult</a:t>
            </a:r>
            <a:r>
              <a:rPr lang="en-US" dirty="0"/>
              <a:t> </a:t>
            </a:r>
            <a:r>
              <a:rPr lang="en-US" dirty="0" err="1"/>
              <a:t>mai</a:t>
            </a:r>
            <a:r>
              <a:rPr lang="en-US" dirty="0"/>
              <a:t> </a:t>
            </a:r>
            <a:r>
              <a:rPr lang="en-US" dirty="0" err="1"/>
              <a:t>putin</a:t>
            </a:r>
            <a:r>
              <a:rPr lang="en-US" dirty="0"/>
              <a:t>.</a:t>
            </a:r>
          </a:p>
          <a:p>
            <a:r>
              <a:rPr lang="en-US" dirty="0"/>
              <a:t>75 % din </a:t>
            </a:r>
            <a:r>
              <a:rPr lang="en-US" dirty="0" err="1"/>
              <a:t>sare</a:t>
            </a:r>
            <a:r>
              <a:rPr lang="en-US" dirty="0"/>
              <a:t> </a:t>
            </a:r>
            <a:r>
              <a:rPr lang="en-US" dirty="0" err="1"/>
              <a:t>pe</a:t>
            </a:r>
            <a:r>
              <a:rPr lang="en-US" dirty="0"/>
              <a:t> care o </a:t>
            </a:r>
            <a:r>
              <a:rPr lang="en-US" dirty="0" err="1"/>
              <a:t>consum</a:t>
            </a:r>
            <a:r>
              <a:rPr lang="vi-VN" dirty="0"/>
              <a:t>ă</a:t>
            </a:r>
            <a:r>
              <a:rPr lang="en-US" dirty="0"/>
              <a:t>m </a:t>
            </a:r>
            <a:r>
              <a:rPr lang="en-US" dirty="0" err="1"/>
              <a:t>este</a:t>
            </a:r>
            <a:r>
              <a:rPr lang="en-US" dirty="0"/>
              <a:t> </a:t>
            </a:r>
            <a:r>
              <a:rPr lang="en-US" dirty="0" err="1"/>
              <a:t>deja</a:t>
            </a:r>
            <a:r>
              <a:rPr lang="en-US" dirty="0"/>
              <a:t> </a:t>
            </a:r>
            <a:r>
              <a:rPr lang="en-US" dirty="0" err="1"/>
              <a:t>în</a:t>
            </a:r>
            <a:r>
              <a:rPr lang="en-US" dirty="0"/>
              <a:t> </a:t>
            </a:r>
            <a:r>
              <a:rPr lang="en-US" dirty="0" err="1"/>
              <a:t>mancare</a:t>
            </a:r>
            <a:r>
              <a:rPr lang="en-US" dirty="0"/>
              <a:t> </a:t>
            </a:r>
            <a:r>
              <a:rPr lang="en-US" dirty="0" err="1"/>
              <a:t>pe</a:t>
            </a:r>
            <a:r>
              <a:rPr lang="en-US" dirty="0"/>
              <a:t> care o </a:t>
            </a:r>
            <a:r>
              <a:rPr lang="en-US" dirty="0" err="1"/>
              <a:t>cumpar</a:t>
            </a:r>
            <a:r>
              <a:rPr lang="vi-VN" dirty="0"/>
              <a:t>ă</a:t>
            </a:r>
            <a:r>
              <a:rPr lang="en-US" dirty="0"/>
              <a:t>m, de </a:t>
            </a:r>
            <a:r>
              <a:rPr lang="en-US" dirty="0" err="1"/>
              <a:t>exemplu</a:t>
            </a:r>
            <a:r>
              <a:rPr lang="en-US" dirty="0"/>
              <a:t>: </a:t>
            </a:r>
            <a:r>
              <a:rPr lang="en-US" dirty="0" err="1"/>
              <a:t>cereale</a:t>
            </a:r>
            <a:r>
              <a:rPr lang="en-US" dirty="0"/>
              <a:t>, sup</a:t>
            </a:r>
            <a:r>
              <a:rPr lang="vi-VN" dirty="0"/>
              <a:t>ă</a:t>
            </a:r>
            <a:r>
              <a:rPr lang="en-US" dirty="0"/>
              <a:t>, carne </a:t>
            </a:r>
            <a:r>
              <a:rPr lang="en-US" dirty="0" err="1"/>
              <a:t>preparat</a:t>
            </a:r>
            <a:r>
              <a:rPr lang="vi-VN" dirty="0"/>
              <a:t>ă</a:t>
            </a:r>
            <a:r>
              <a:rPr lang="en-US" dirty="0"/>
              <a:t> </a:t>
            </a:r>
            <a:r>
              <a:rPr lang="en-US" dirty="0" err="1"/>
              <a:t>şi</a:t>
            </a:r>
            <a:r>
              <a:rPr lang="en-US" dirty="0"/>
              <a:t> </a:t>
            </a:r>
            <a:r>
              <a:rPr lang="en-US" dirty="0" err="1"/>
              <a:t>sosuri</a:t>
            </a:r>
            <a:r>
              <a:rPr lang="en-US" dirty="0"/>
              <a:t>. </a:t>
            </a:r>
            <a:r>
              <a:rPr lang="en-US" dirty="0" err="1"/>
              <a:t>În</a:t>
            </a:r>
            <a:r>
              <a:rPr lang="en-US" dirty="0"/>
              <a:t> </a:t>
            </a:r>
            <a:r>
              <a:rPr lang="en-US" dirty="0" err="1"/>
              <a:t>concluzie</a:t>
            </a:r>
            <a:r>
              <a:rPr lang="en-US" dirty="0"/>
              <a:t>, </a:t>
            </a:r>
            <a:r>
              <a:rPr lang="en-US" dirty="0" err="1"/>
              <a:t>mânc</a:t>
            </a:r>
            <a:r>
              <a:rPr lang="vi-VN" dirty="0"/>
              <a:t>ă</a:t>
            </a:r>
            <a:r>
              <a:rPr lang="en-US" dirty="0"/>
              <a:t>m </a:t>
            </a:r>
            <a:r>
              <a:rPr lang="en-US" dirty="0" err="1"/>
              <a:t>deja</a:t>
            </a:r>
            <a:r>
              <a:rPr lang="en-US" dirty="0"/>
              <a:t> </a:t>
            </a:r>
            <a:r>
              <a:rPr lang="en-US" dirty="0" err="1"/>
              <a:t>mai</a:t>
            </a:r>
            <a:r>
              <a:rPr lang="en-US" dirty="0"/>
              <a:t> </a:t>
            </a:r>
            <a:r>
              <a:rPr lang="en-US" dirty="0" err="1"/>
              <a:t>mult</a:t>
            </a:r>
            <a:r>
              <a:rPr lang="vi-VN" dirty="0"/>
              <a:t>ă</a:t>
            </a:r>
            <a:r>
              <a:rPr lang="en-US" dirty="0"/>
              <a:t> </a:t>
            </a:r>
            <a:r>
              <a:rPr lang="en-US" dirty="0" err="1"/>
              <a:t>sare</a:t>
            </a:r>
            <a:r>
              <a:rPr lang="en-US" dirty="0"/>
              <a:t> </a:t>
            </a:r>
            <a:r>
              <a:rPr lang="en-US" dirty="0" err="1"/>
              <a:t>decat</a:t>
            </a:r>
            <a:r>
              <a:rPr lang="en-US" dirty="0"/>
              <a:t> </a:t>
            </a:r>
            <a:r>
              <a:rPr lang="en-US" dirty="0" err="1"/>
              <a:t>trebuie</a:t>
            </a:r>
            <a:r>
              <a:rPr lang="en-US" dirty="0"/>
              <a:t>. </a:t>
            </a:r>
            <a:r>
              <a:rPr lang="en-US" dirty="0" err="1"/>
              <a:t>Consumul</a:t>
            </a:r>
            <a:r>
              <a:rPr lang="en-US" dirty="0"/>
              <a:t> </a:t>
            </a:r>
            <a:r>
              <a:rPr lang="en-US" dirty="0" err="1"/>
              <a:t>excesiv</a:t>
            </a:r>
            <a:r>
              <a:rPr lang="en-US" dirty="0"/>
              <a:t> de </a:t>
            </a:r>
            <a:r>
              <a:rPr lang="en-US" dirty="0" err="1"/>
              <a:t>sare</a:t>
            </a:r>
            <a:r>
              <a:rPr lang="en-US" dirty="0"/>
              <a:t> </a:t>
            </a:r>
            <a:r>
              <a:rPr lang="en-US" dirty="0" err="1"/>
              <a:t>poate</a:t>
            </a:r>
            <a:r>
              <a:rPr lang="en-US" dirty="0"/>
              <a:t> </a:t>
            </a:r>
            <a:r>
              <a:rPr lang="en-US" dirty="0" err="1"/>
              <a:t>avea</a:t>
            </a:r>
            <a:r>
              <a:rPr lang="en-US" dirty="0"/>
              <a:t> </a:t>
            </a:r>
            <a:r>
              <a:rPr lang="en-US" dirty="0" err="1"/>
              <a:t>ca</a:t>
            </a:r>
            <a:r>
              <a:rPr lang="en-US" dirty="0"/>
              <a:t> </a:t>
            </a:r>
            <a:r>
              <a:rPr lang="en-US" dirty="0" err="1"/>
              <a:t>şi</a:t>
            </a:r>
            <a:r>
              <a:rPr lang="en-US" dirty="0"/>
              <a:t> </a:t>
            </a:r>
            <a:r>
              <a:rPr lang="en-US" dirty="0" err="1"/>
              <a:t>consecinta</a:t>
            </a:r>
            <a:r>
              <a:rPr lang="en-US" dirty="0"/>
              <a:t> </a:t>
            </a:r>
            <a:r>
              <a:rPr lang="en-US" dirty="0" err="1"/>
              <a:t>scaderea</a:t>
            </a:r>
            <a:r>
              <a:rPr lang="en-US" dirty="0"/>
              <a:t> </a:t>
            </a:r>
            <a:r>
              <a:rPr lang="en-US" dirty="0" err="1"/>
              <a:t>tensiunii</a:t>
            </a:r>
            <a:r>
              <a:rPr lang="en-US" dirty="0"/>
              <a:t>. </a:t>
            </a:r>
            <a:r>
              <a:rPr lang="en-US" dirty="0" err="1"/>
              <a:t>Personele</a:t>
            </a:r>
            <a:r>
              <a:rPr lang="en-US" dirty="0"/>
              <a:t> cu </a:t>
            </a:r>
            <a:r>
              <a:rPr lang="en-US" dirty="0" err="1"/>
              <a:t>tensiunea</a:t>
            </a:r>
            <a:r>
              <a:rPr lang="en-US" dirty="0"/>
              <a:t> mare pot </a:t>
            </a:r>
            <a:r>
              <a:rPr lang="en-US" dirty="0" err="1"/>
              <a:t>avea</a:t>
            </a:r>
            <a:r>
              <a:rPr lang="en-US" dirty="0"/>
              <a:t> </a:t>
            </a:r>
            <a:r>
              <a:rPr lang="en-US" dirty="0" err="1"/>
              <a:t>probleme</a:t>
            </a:r>
            <a:r>
              <a:rPr lang="en-US" dirty="0"/>
              <a:t> cu </a:t>
            </a:r>
            <a:r>
              <a:rPr lang="en-US" dirty="0" err="1"/>
              <a:t>inima</a:t>
            </a:r>
            <a:r>
              <a:rPr lang="en-US" dirty="0"/>
              <a:t> </a:t>
            </a:r>
            <a:r>
              <a:rPr lang="en-US" dirty="0" err="1"/>
              <a:t>sau</a:t>
            </a:r>
            <a:r>
              <a:rPr lang="en-US" dirty="0"/>
              <a:t> pot face un infarct.</a:t>
            </a:r>
          </a:p>
          <a:p>
            <a:endParaRPr lang="en-US" dirty="0"/>
          </a:p>
        </p:txBody>
      </p:sp>
    </p:spTree>
    <p:extLst>
      <p:ext uri="{BB962C8B-B14F-4D97-AF65-F5344CB8AC3E}">
        <p14:creationId xmlns:p14="http://schemas.microsoft.com/office/powerpoint/2010/main" xmlns="" val="194923535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381000"/>
            <a:ext cx="8610600" cy="762000"/>
          </a:xfrm>
        </p:spPr>
        <p:txBody>
          <a:bodyPr>
            <a:normAutofit/>
          </a:bodyPr>
          <a:lstStyle/>
          <a:p>
            <a:pPr algn="just"/>
            <a:r>
              <a:rPr lang="it-IT" sz="3600" dirty="0">
                <a:solidFill>
                  <a:schemeClr val="tx1"/>
                </a:solidFill>
                <a:latin typeface="Times New Roman" pitchFamily="18" charset="0"/>
                <a:cs typeface="Times New Roman" pitchFamily="18" charset="0"/>
              </a:rPr>
              <a:t>Recomand</a:t>
            </a:r>
            <a:r>
              <a:rPr lang="vi-VN" sz="3600" dirty="0">
                <a:solidFill>
                  <a:schemeClr val="tx1"/>
                </a:solidFill>
                <a:latin typeface="Times New Roman" pitchFamily="18" charset="0"/>
                <a:cs typeface="Times New Roman" pitchFamily="18" charset="0"/>
              </a:rPr>
              <a:t>ă</a:t>
            </a:r>
            <a:r>
              <a:rPr lang="it-IT" sz="3600" dirty="0">
                <a:solidFill>
                  <a:schemeClr val="tx1"/>
                </a:solidFill>
                <a:latin typeface="Times New Roman" pitchFamily="18" charset="0"/>
                <a:cs typeface="Times New Roman" pitchFamily="18" charset="0"/>
              </a:rPr>
              <a:t>ri pentru o alimentaţie s</a:t>
            </a:r>
            <a:r>
              <a:rPr lang="vi-VN" sz="3600" dirty="0">
                <a:solidFill>
                  <a:schemeClr val="tx1"/>
                </a:solidFill>
                <a:latin typeface="Times New Roman" pitchFamily="18" charset="0"/>
                <a:cs typeface="Times New Roman" pitchFamily="18" charset="0"/>
              </a:rPr>
              <a:t>ă</a:t>
            </a:r>
            <a:r>
              <a:rPr lang="it-IT" sz="3600" dirty="0">
                <a:solidFill>
                  <a:schemeClr val="tx1"/>
                </a:solidFill>
                <a:latin typeface="Times New Roman" pitchFamily="18" charset="0"/>
                <a:cs typeface="Times New Roman" pitchFamily="18" charset="0"/>
              </a:rPr>
              <a:t>n</a:t>
            </a:r>
            <a:r>
              <a:rPr lang="vi-VN" sz="3600" dirty="0">
                <a:solidFill>
                  <a:schemeClr val="tx1"/>
                </a:solidFill>
                <a:latin typeface="Times New Roman" pitchFamily="18" charset="0"/>
                <a:cs typeface="Times New Roman" pitchFamily="18" charset="0"/>
              </a:rPr>
              <a:t>ă</a:t>
            </a:r>
            <a:r>
              <a:rPr lang="it-IT" sz="3600" dirty="0">
                <a:solidFill>
                  <a:schemeClr val="tx1"/>
                </a:solidFill>
                <a:latin typeface="Times New Roman" pitchFamily="18" charset="0"/>
                <a:cs typeface="Times New Roman" pitchFamily="18" charset="0"/>
              </a:rPr>
              <a:t>toas</a:t>
            </a:r>
            <a:r>
              <a:rPr lang="vi-VN" sz="3600" dirty="0">
                <a:solidFill>
                  <a:schemeClr val="tx1"/>
                </a:solidFill>
                <a:latin typeface="Times New Roman" pitchFamily="18" charset="0"/>
                <a:cs typeface="Times New Roman" pitchFamily="18" charset="0"/>
              </a:rPr>
              <a:t>ă</a:t>
            </a:r>
            <a:endParaRPr lang="en-US" sz="3600" dirty="0">
              <a:solidFill>
                <a:schemeClr val="tx1"/>
              </a:solidFill>
              <a:latin typeface="Times New Roman" pitchFamily="18" charset="0"/>
              <a:cs typeface="Times New Roman" pitchFamily="18" charset="0"/>
            </a:endParaRPr>
          </a:p>
        </p:txBody>
      </p:sp>
      <p:sp>
        <p:nvSpPr>
          <p:cNvPr id="4" name="Rectangle 3"/>
          <p:cNvSpPr>
            <a:spLocks noGrp="1" noChangeArrowheads="1"/>
          </p:cNvSpPr>
          <p:nvPr>
            <p:ph idx="1"/>
          </p:nvPr>
        </p:nvSpPr>
        <p:spPr>
          <a:xfrm>
            <a:off x="152400" y="1371600"/>
            <a:ext cx="8534400" cy="4953000"/>
          </a:xfrm>
        </p:spPr>
        <p:txBody>
          <a:bodyPr>
            <a:normAutofit/>
          </a:bodyPr>
          <a:lstStyle/>
          <a:p>
            <a:pPr eaLnBrk="1" hangingPunct="1">
              <a:lnSpc>
                <a:spcPct val="80000"/>
              </a:lnSpc>
              <a:buFont typeface="Wingdings" pitchFamily="2" charset="2"/>
              <a:buChar char="J"/>
            </a:pPr>
            <a:r>
              <a:rPr lang="en-GB" sz="2400" dirty="0" err="1">
                <a:latin typeface="Times New Roman" pitchFamily="18" charset="0"/>
                <a:cs typeface="Times New Roman" pitchFamily="18" charset="0"/>
              </a:rPr>
              <a:t>Mâncaţi</a:t>
            </a:r>
            <a:r>
              <a:rPr lang="en-GB" sz="2400" dirty="0">
                <a:latin typeface="Times New Roman" pitchFamily="18" charset="0"/>
                <a:cs typeface="Times New Roman" pitchFamily="18" charset="0"/>
              </a:rPr>
              <a:t> </a:t>
            </a:r>
            <a:r>
              <a:rPr lang="en-GB" sz="2400" dirty="0" err="1">
                <a:latin typeface="Times New Roman" pitchFamily="18" charset="0"/>
                <a:cs typeface="Times New Roman" pitchFamily="18" charset="0"/>
              </a:rPr>
              <a:t>alimente</a:t>
            </a:r>
            <a:r>
              <a:rPr lang="en-GB" sz="2400" dirty="0">
                <a:latin typeface="Times New Roman" pitchFamily="18" charset="0"/>
                <a:cs typeface="Times New Roman" pitchFamily="18" charset="0"/>
              </a:rPr>
              <a:t> </a:t>
            </a:r>
            <a:r>
              <a:rPr lang="en-GB" sz="2400" dirty="0" err="1">
                <a:latin typeface="Times New Roman" pitchFamily="18" charset="0"/>
                <a:cs typeface="Times New Roman" pitchFamily="18" charset="0"/>
              </a:rPr>
              <a:t>diversificate</a:t>
            </a:r>
            <a:endParaRPr lang="en-GB" sz="2400" dirty="0">
              <a:latin typeface="Times New Roman" pitchFamily="18" charset="0"/>
              <a:cs typeface="Times New Roman" pitchFamily="18" charset="0"/>
            </a:endParaRPr>
          </a:p>
          <a:p>
            <a:pPr eaLnBrk="1" hangingPunct="1">
              <a:lnSpc>
                <a:spcPct val="80000"/>
              </a:lnSpc>
              <a:buFont typeface="Wingdings" pitchFamily="2" charset="2"/>
              <a:buChar char="J"/>
            </a:pPr>
            <a:r>
              <a:rPr lang="en-GB" sz="2400" dirty="0" err="1">
                <a:latin typeface="Times New Roman" pitchFamily="18" charset="0"/>
                <a:cs typeface="Times New Roman" pitchFamily="18" charset="0"/>
              </a:rPr>
              <a:t>Mâncaţi</a:t>
            </a:r>
            <a:r>
              <a:rPr lang="en-GB" sz="2400" dirty="0">
                <a:latin typeface="Times New Roman" pitchFamily="18" charset="0"/>
                <a:cs typeface="Times New Roman" pitchFamily="18" charset="0"/>
              </a:rPr>
              <a:t> </a:t>
            </a:r>
            <a:r>
              <a:rPr lang="en-GB" sz="2400" dirty="0" err="1">
                <a:latin typeface="Times New Roman" pitchFamily="18" charset="0"/>
                <a:cs typeface="Times New Roman" pitchFamily="18" charset="0"/>
              </a:rPr>
              <a:t>cantit</a:t>
            </a:r>
            <a:r>
              <a:rPr lang="vi-VN" sz="2400" dirty="0">
                <a:latin typeface="Times New Roman" pitchFamily="18" charset="0"/>
                <a:cs typeface="Times New Roman" pitchFamily="18" charset="0"/>
              </a:rPr>
              <a:t>ă</a:t>
            </a:r>
            <a:r>
              <a:rPr lang="en-GB" sz="2400" dirty="0" err="1">
                <a:latin typeface="Times New Roman" pitchFamily="18" charset="0"/>
                <a:cs typeface="Times New Roman" pitchFamily="18" charset="0"/>
              </a:rPr>
              <a:t>ţi</a:t>
            </a:r>
            <a:r>
              <a:rPr lang="en-GB" sz="2400" dirty="0">
                <a:latin typeface="Times New Roman" pitchFamily="18" charset="0"/>
                <a:cs typeface="Times New Roman" pitchFamily="18" charset="0"/>
              </a:rPr>
              <a:t> </a:t>
            </a:r>
            <a:r>
              <a:rPr lang="en-GB" sz="2400" dirty="0" err="1">
                <a:latin typeface="Times New Roman" pitchFamily="18" charset="0"/>
                <a:cs typeface="Times New Roman" pitchFamily="18" charset="0"/>
              </a:rPr>
              <a:t>adecvate</a:t>
            </a:r>
            <a:r>
              <a:rPr lang="en-GB" sz="2400" dirty="0">
                <a:latin typeface="Times New Roman" pitchFamily="18" charset="0"/>
                <a:cs typeface="Times New Roman" pitchFamily="18" charset="0"/>
              </a:rPr>
              <a:t> </a:t>
            </a:r>
            <a:r>
              <a:rPr lang="en-GB" sz="2400" dirty="0" err="1">
                <a:latin typeface="Times New Roman" pitchFamily="18" charset="0"/>
                <a:cs typeface="Times New Roman" pitchFamily="18" charset="0"/>
              </a:rPr>
              <a:t>pentru</a:t>
            </a:r>
            <a:r>
              <a:rPr lang="en-GB" sz="2400" dirty="0">
                <a:latin typeface="Times New Roman" pitchFamily="18" charset="0"/>
                <a:cs typeface="Times New Roman" pitchFamily="18" charset="0"/>
              </a:rPr>
              <a:t> </a:t>
            </a:r>
            <a:r>
              <a:rPr lang="en-GB" sz="2400" dirty="0" err="1">
                <a:latin typeface="Times New Roman" pitchFamily="18" charset="0"/>
                <a:cs typeface="Times New Roman" pitchFamily="18" charset="0"/>
              </a:rPr>
              <a:t>menţinerea</a:t>
            </a:r>
            <a:r>
              <a:rPr lang="en-GB" sz="2400" dirty="0">
                <a:latin typeface="Times New Roman" pitchFamily="18" charset="0"/>
                <a:cs typeface="Times New Roman" pitchFamily="18" charset="0"/>
              </a:rPr>
              <a:t> </a:t>
            </a:r>
            <a:r>
              <a:rPr lang="en-GB" sz="2400" dirty="0" err="1">
                <a:latin typeface="Times New Roman" pitchFamily="18" charset="0"/>
                <a:cs typeface="Times New Roman" pitchFamily="18" charset="0"/>
              </a:rPr>
              <a:t>unei</a:t>
            </a:r>
            <a:r>
              <a:rPr lang="en-GB" sz="2400" dirty="0">
                <a:latin typeface="Times New Roman" pitchFamily="18" charset="0"/>
                <a:cs typeface="Times New Roman" pitchFamily="18" charset="0"/>
              </a:rPr>
              <a:t> </a:t>
            </a:r>
            <a:r>
              <a:rPr lang="en-GB" sz="2400" dirty="0" err="1">
                <a:latin typeface="Times New Roman" pitchFamily="18" charset="0"/>
                <a:cs typeface="Times New Roman" pitchFamily="18" charset="0"/>
              </a:rPr>
              <a:t>greut</a:t>
            </a:r>
            <a:r>
              <a:rPr lang="vi-VN" sz="2400" dirty="0">
                <a:latin typeface="Times New Roman" pitchFamily="18" charset="0"/>
                <a:cs typeface="Times New Roman" pitchFamily="18" charset="0"/>
              </a:rPr>
              <a:t>ăţ</a:t>
            </a:r>
            <a:r>
              <a:rPr lang="en-GB" sz="2400" dirty="0">
                <a:latin typeface="Times New Roman" pitchFamily="18" charset="0"/>
                <a:cs typeface="Times New Roman" pitchFamily="18" charset="0"/>
              </a:rPr>
              <a:t>i </a:t>
            </a:r>
            <a:r>
              <a:rPr lang="en-GB" sz="2400" dirty="0" err="1">
                <a:latin typeface="Times New Roman" pitchFamily="18" charset="0"/>
                <a:cs typeface="Times New Roman" pitchFamily="18" charset="0"/>
              </a:rPr>
              <a:t>corporale</a:t>
            </a:r>
            <a:r>
              <a:rPr lang="en-GB" sz="2400" dirty="0">
                <a:latin typeface="Times New Roman" pitchFamily="18" charset="0"/>
                <a:cs typeface="Times New Roman" pitchFamily="18" charset="0"/>
              </a:rPr>
              <a:t> </a:t>
            </a:r>
            <a:r>
              <a:rPr lang="en-GB" sz="2400" dirty="0" err="1">
                <a:latin typeface="Times New Roman" pitchFamily="18" charset="0"/>
                <a:cs typeface="Times New Roman" pitchFamily="18" charset="0"/>
              </a:rPr>
              <a:t>corespunzatoare</a:t>
            </a:r>
            <a:r>
              <a:rPr lang="en-GB" sz="2400" dirty="0">
                <a:latin typeface="Times New Roman" pitchFamily="18" charset="0"/>
                <a:cs typeface="Times New Roman" pitchFamily="18" charset="0"/>
              </a:rPr>
              <a:t> (</a:t>
            </a:r>
            <a:r>
              <a:rPr lang="en-GB" sz="2400" dirty="0" err="1">
                <a:latin typeface="Times New Roman" pitchFamily="18" charset="0"/>
                <a:cs typeface="Times New Roman" pitchFamily="18" charset="0"/>
              </a:rPr>
              <a:t>controlul</a:t>
            </a:r>
            <a:r>
              <a:rPr lang="en-GB" sz="2400" dirty="0">
                <a:latin typeface="Times New Roman" pitchFamily="18" charset="0"/>
                <a:cs typeface="Times New Roman" pitchFamily="18" charset="0"/>
              </a:rPr>
              <a:t> </a:t>
            </a:r>
            <a:r>
              <a:rPr lang="en-GB" sz="2400" dirty="0" err="1">
                <a:latin typeface="Times New Roman" pitchFamily="18" charset="0"/>
                <a:cs typeface="Times New Roman" pitchFamily="18" charset="0"/>
              </a:rPr>
              <a:t>porţiilor</a:t>
            </a:r>
            <a:r>
              <a:rPr lang="en-GB" sz="2400" dirty="0">
                <a:latin typeface="Times New Roman" pitchFamily="18" charset="0"/>
                <a:cs typeface="Times New Roman" pitchFamily="18" charset="0"/>
              </a:rPr>
              <a:t>)</a:t>
            </a:r>
          </a:p>
          <a:p>
            <a:pPr eaLnBrk="1" hangingPunct="1">
              <a:lnSpc>
                <a:spcPct val="80000"/>
              </a:lnSpc>
              <a:buFont typeface="Wingdings" pitchFamily="2" charset="2"/>
              <a:buChar char="J"/>
            </a:pPr>
            <a:r>
              <a:rPr lang="en-GB" sz="2400" dirty="0" err="1">
                <a:latin typeface="Times New Roman" pitchFamily="18" charset="0"/>
                <a:cs typeface="Times New Roman" pitchFamily="18" charset="0"/>
              </a:rPr>
              <a:t>Mâncaţi</a:t>
            </a:r>
            <a:r>
              <a:rPr lang="en-GB" sz="2400" dirty="0">
                <a:latin typeface="Times New Roman" pitchFamily="18" charset="0"/>
                <a:cs typeface="Times New Roman" pitchFamily="18" charset="0"/>
              </a:rPr>
              <a:t> </a:t>
            </a:r>
            <a:r>
              <a:rPr lang="en-GB" sz="2400" dirty="0" err="1">
                <a:latin typeface="Times New Roman" pitchFamily="18" charset="0"/>
                <a:cs typeface="Times New Roman" pitchFamily="18" charset="0"/>
              </a:rPr>
              <a:t>multe</a:t>
            </a:r>
            <a:r>
              <a:rPr lang="en-GB" sz="2400" dirty="0">
                <a:latin typeface="Times New Roman" pitchFamily="18" charset="0"/>
                <a:cs typeface="Times New Roman" pitchFamily="18" charset="0"/>
              </a:rPr>
              <a:t> </a:t>
            </a:r>
            <a:r>
              <a:rPr lang="en-GB" sz="2400" dirty="0" err="1">
                <a:latin typeface="Times New Roman" pitchFamily="18" charset="0"/>
                <a:cs typeface="Times New Roman" pitchFamily="18" charset="0"/>
              </a:rPr>
              <a:t>fructe</a:t>
            </a:r>
            <a:r>
              <a:rPr lang="en-GB" sz="2400" dirty="0">
                <a:latin typeface="Times New Roman" pitchFamily="18" charset="0"/>
                <a:cs typeface="Times New Roman" pitchFamily="18" charset="0"/>
              </a:rPr>
              <a:t>, legume </a:t>
            </a:r>
            <a:r>
              <a:rPr lang="en-GB" sz="2400" dirty="0" err="1">
                <a:latin typeface="Times New Roman" pitchFamily="18" charset="0"/>
                <a:cs typeface="Times New Roman" pitchFamily="18" charset="0"/>
              </a:rPr>
              <a:t>şi</a:t>
            </a:r>
            <a:r>
              <a:rPr lang="en-GB" sz="2400" dirty="0">
                <a:latin typeface="Times New Roman" pitchFamily="18" charset="0"/>
                <a:cs typeface="Times New Roman" pitchFamily="18" charset="0"/>
              </a:rPr>
              <a:t> </a:t>
            </a:r>
            <a:r>
              <a:rPr lang="en-GB" sz="2400" dirty="0" err="1">
                <a:latin typeface="Times New Roman" pitchFamily="18" charset="0"/>
                <a:cs typeface="Times New Roman" pitchFamily="18" charset="0"/>
              </a:rPr>
              <a:t>peşte</a:t>
            </a:r>
            <a:r>
              <a:rPr lang="en-GB" sz="2400" dirty="0">
                <a:latin typeface="Times New Roman" pitchFamily="18" charset="0"/>
                <a:cs typeface="Times New Roman" pitchFamily="18" charset="0"/>
              </a:rPr>
              <a:t> </a:t>
            </a:r>
          </a:p>
          <a:p>
            <a:pPr eaLnBrk="1" hangingPunct="1">
              <a:lnSpc>
                <a:spcPct val="80000"/>
              </a:lnSpc>
              <a:buFont typeface="Wingdings" pitchFamily="2" charset="2"/>
              <a:buChar char="J"/>
            </a:pPr>
            <a:r>
              <a:rPr lang="en-GB" sz="2400" dirty="0" err="1">
                <a:latin typeface="Times New Roman" pitchFamily="18" charset="0"/>
                <a:cs typeface="Times New Roman" pitchFamily="18" charset="0"/>
              </a:rPr>
              <a:t>Mâncaţi</a:t>
            </a:r>
            <a:r>
              <a:rPr lang="en-GB" sz="2400" dirty="0">
                <a:latin typeface="Times New Roman" pitchFamily="18" charset="0"/>
                <a:cs typeface="Times New Roman" pitchFamily="18" charset="0"/>
              </a:rPr>
              <a:t> </a:t>
            </a:r>
            <a:r>
              <a:rPr lang="en-GB" sz="2400" dirty="0" err="1">
                <a:latin typeface="Times New Roman" pitchFamily="18" charset="0"/>
                <a:cs typeface="Times New Roman" pitchFamily="18" charset="0"/>
              </a:rPr>
              <a:t>alimente</a:t>
            </a:r>
            <a:r>
              <a:rPr lang="en-GB" sz="2400" dirty="0">
                <a:latin typeface="Times New Roman" pitchFamily="18" charset="0"/>
                <a:cs typeface="Times New Roman" pitchFamily="18" charset="0"/>
              </a:rPr>
              <a:t> </a:t>
            </a:r>
            <a:r>
              <a:rPr lang="en-GB" sz="2400" dirty="0" err="1">
                <a:latin typeface="Times New Roman" pitchFamily="18" charset="0"/>
                <a:cs typeface="Times New Roman" pitchFamily="18" charset="0"/>
              </a:rPr>
              <a:t>bogate</a:t>
            </a:r>
            <a:r>
              <a:rPr lang="en-GB" sz="2400" dirty="0">
                <a:latin typeface="Times New Roman" pitchFamily="18" charset="0"/>
                <a:cs typeface="Times New Roman" pitchFamily="18" charset="0"/>
              </a:rPr>
              <a:t> </a:t>
            </a:r>
            <a:r>
              <a:rPr lang="en-GB" sz="2400" dirty="0" err="1">
                <a:latin typeface="Times New Roman" pitchFamily="18" charset="0"/>
                <a:cs typeface="Times New Roman" pitchFamily="18" charset="0"/>
              </a:rPr>
              <a:t>în</a:t>
            </a:r>
            <a:r>
              <a:rPr lang="en-GB" sz="2400" dirty="0">
                <a:latin typeface="Times New Roman" pitchFamily="18" charset="0"/>
                <a:cs typeface="Times New Roman" pitchFamily="18" charset="0"/>
              </a:rPr>
              <a:t> </a:t>
            </a:r>
            <a:r>
              <a:rPr lang="en-GB" sz="2400" dirty="0" err="1">
                <a:latin typeface="Times New Roman" pitchFamily="18" charset="0"/>
                <a:cs typeface="Times New Roman" pitchFamily="18" charset="0"/>
              </a:rPr>
              <a:t>amidon</a:t>
            </a:r>
            <a:r>
              <a:rPr lang="en-GB" sz="2400" dirty="0">
                <a:latin typeface="Times New Roman" pitchFamily="18" charset="0"/>
                <a:cs typeface="Times New Roman" pitchFamily="18" charset="0"/>
              </a:rPr>
              <a:t> </a:t>
            </a:r>
            <a:r>
              <a:rPr lang="en-GB" sz="2400" dirty="0" err="1">
                <a:latin typeface="Times New Roman" pitchFamily="18" charset="0"/>
                <a:cs typeface="Times New Roman" pitchFamily="18" charset="0"/>
              </a:rPr>
              <a:t>şi</a:t>
            </a:r>
            <a:r>
              <a:rPr lang="en-GB" sz="2400" dirty="0">
                <a:latin typeface="Times New Roman" pitchFamily="18" charset="0"/>
                <a:cs typeface="Times New Roman" pitchFamily="18" charset="0"/>
              </a:rPr>
              <a:t> fibre</a:t>
            </a:r>
          </a:p>
          <a:p>
            <a:pPr eaLnBrk="1" hangingPunct="1">
              <a:lnSpc>
                <a:spcPct val="80000"/>
              </a:lnSpc>
              <a:buFont typeface="Wingdings" pitchFamily="2" charset="2"/>
              <a:buChar char="J"/>
            </a:pPr>
            <a:r>
              <a:rPr lang="en-GB" sz="2400" dirty="0">
                <a:latin typeface="Times New Roman" pitchFamily="18" charset="0"/>
                <a:cs typeface="Times New Roman" pitchFamily="18" charset="0"/>
              </a:rPr>
              <a:t>Nu </a:t>
            </a:r>
            <a:r>
              <a:rPr lang="en-GB" sz="2400" dirty="0" err="1">
                <a:latin typeface="Times New Roman" pitchFamily="18" charset="0"/>
                <a:cs typeface="Times New Roman" pitchFamily="18" charset="0"/>
              </a:rPr>
              <a:t>mâncaţi</a:t>
            </a:r>
            <a:r>
              <a:rPr lang="en-GB" sz="2400" dirty="0">
                <a:latin typeface="Times New Roman" pitchFamily="18" charset="0"/>
                <a:cs typeface="Times New Roman" pitchFamily="18" charset="0"/>
              </a:rPr>
              <a:t> </a:t>
            </a:r>
            <a:r>
              <a:rPr lang="en-GB" sz="2400" dirty="0" err="1">
                <a:latin typeface="Times New Roman" pitchFamily="18" charset="0"/>
                <a:cs typeface="Times New Roman" pitchFamily="18" charset="0"/>
              </a:rPr>
              <a:t>multe</a:t>
            </a:r>
            <a:r>
              <a:rPr lang="en-GB" sz="2400" dirty="0">
                <a:latin typeface="Times New Roman" pitchFamily="18" charset="0"/>
                <a:cs typeface="Times New Roman" pitchFamily="18" charset="0"/>
              </a:rPr>
              <a:t> </a:t>
            </a:r>
            <a:r>
              <a:rPr lang="en-GB" sz="2400" dirty="0" err="1">
                <a:latin typeface="Times New Roman" pitchFamily="18" charset="0"/>
                <a:cs typeface="Times New Roman" pitchFamily="18" charset="0"/>
              </a:rPr>
              <a:t>alimente</a:t>
            </a:r>
            <a:r>
              <a:rPr lang="en-GB" sz="2400" dirty="0">
                <a:latin typeface="Times New Roman" pitchFamily="18" charset="0"/>
                <a:cs typeface="Times New Roman" pitchFamily="18" charset="0"/>
              </a:rPr>
              <a:t> care </a:t>
            </a:r>
            <a:r>
              <a:rPr lang="en-GB" sz="2400" dirty="0" err="1">
                <a:latin typeface="Times New Roman" pitchFamily="18" charset="0"/>
                <a:cs typeface="Times New Roman" pitchFamily="18" charset="0"/>
              </a:rPr>
              <a:t>contin</a:t>
            </a:r>
            <a:r>
              <a:rPr lang="en-GB" sz="2400" dirty="0">
                <a:latin typeface="Times New Roman" pitchFamily="18" charset="0"/>
                <a:cs typeface="Times New Roman" pitchFamily="18" charset="0"/>
              </a:rPr>
              <a:t> </a:t>
            </a:r>
            <a:r>
              <a:rPr lang="en-GB" sz="2400" dirty="0" err="1">
                <a:latin typeface="Times New Roman" pitchFamily="18" charset="0"/>
                <a:cs typeface="Times New Roman" pitchFamily="18" charset="0"/>
              </a:rPr>
              <a:t>multa</a:t>
            </a:r>
            <a:r>
              <a:rPr lang="en-GB" sz="2400" dirty="0">
                <a:latin typeface="Times New Roman" pitchFamily="18" charset="0"/>
                <a:cs typeface="Times New Roman" pitchFamily="18" charset="0"/>
              </a:rPr>
              <a:t> gr</a:t>
            </a:r>
            <a:r>
              <a:rPr lang="vi-VN" sz="2400" dirty="0">
                <a:latin typeface="Times New Roman" pitchFamily="18" charset="0"/>
                <a:cs typeface="Times New Roman" pitchFamily="18" charset="0"/>
              </a:rPr>
              <a:t>ă</a:t>
            </a:r>
            <a:r>
              <a:rPr lang="en-GB" sz="2400" dirty="0" err="1">
                <a:latin typeface="Times New Roman" pitchFamily="18" charset="0"/>
                <a:cs typeface="Times New Roman" pitchFamily="18" charset="0"/>
              </a:rPr>
              <a:t>sime</a:t>
            </a:r>
            <a:r>
              <a:rPr lang="en-GB" sz="2400" dirty="0">
                <a:latin typeface="Times New Roman" pitchFamily="18" charset="0"/>
                <a:cs typeface="Times New Roman" pitchFamily="18" charset="0"/>
              </a:rPr>
              <a:t> (</a:t>
            </a:r>
            <a:r>
              <a:rPr lang="en-GB" sz="2400" dirty="0" err="1">
                <a:latin typeface="Times New Roman" pitchFamily="18" charset="0"/>
                <a:cs typeface="Times New Roman" pitchFamily="18" charset="0"/>
              </a:rPr>
              <a:t>mai</a:t>
            </a:r>
            <a:r>
              <a:rPr lang="en-GB" sz="2400" dirty="0">
                <a:latin typeface="Times New Roman" pitchFamily="18" charset="0"/>
                <a:cs typeface="Times New Roman" pitchFamily="18" charset="0"/>
              </a:rPr>
              <a:t> ales </a:t>
            </a:r>
            <a:r>
              <a:rPr lang="en-GB" sz="2400" dirty="0" err="1">
                <a:latin typeface="Times New Roman" pitchFamily="18" charset="0"/>
                <a:cs typeface="Times New Roman" pitchFamily="18" charset="0"/>
              </a:rPr>
              <a:t>grasime</a:t>
            </a:r>
            <a:r>
              <a:rPr lang="en-GB" sz="2400" dirty="0">
                <a:latin typeface="Times New Roman" pitchFamily="18" charset="0"/>
                <a:cs typeface="Times New Roman" pitchFamily="18" charset="0"/>
              </a:rPr>
              <a:t> </a:t>
            </a:r>
            <a:r>
              <a:rPr lang="en-GB" sz="2400" dirty="0" err="1">
                <a:latin typeface="Times New Roman" pitchFamily="18" charset="0"/>
                <a:cs typeface="Times New Roman" pitchFamily="18" charset="0"/>
              </a:rPr>
              <a:t>saturata</a:t>
            </a:r>
            <a:r>
              <a:rPr lang="en-GB" sz="2400" dirty="0">
                <a:latin typeface="Times New Roman" pitchFamily="18" charset="0"/>
                <a:cs typeface="Times New Roman" pitchFamily="18" charset="0"/>
              </a:rPr>
              <a:t>)</a:t>
            </a:r>
          </a:p>
          <a:p>
            <a:pPr eaLnBrk="1" hangingPunct="1">
              <a:lnSpc>
                <a:spcPct val="80000"/>
              </a:lnSpc>
              <a:buFont typeface="Wingdings" pitchFamily="2" charset="2"/>
              <a:buChar char="J"/>
            </a:pPr>
            <a:r>
              <a:rPr lang="en-GB" sz="2400" dirty="0">
                <a:latin typeface="Times New Roman" pitchFamily="18" charset="0"/>
                <a:cs typeface="Times New Roman" pitchFamily="18" charset="0"/>
              </a:rPr>
              <a:t>Nu </a:t>
            </a:r>
            <a:r>
              <a:rPr lang="en-GB" sz="2400" dirty="0" err="1">
                <a:latin typeface="Times New Roman" pitchFamily="18" charset="0"/>
                <a:cs typeface="Times New Roman" pitchFamily="18" charset="0"/>
              </a:rPr>
              <a:t>consumaţi</a:t>
            </a:r>
            <a:r>
              <a:rPr lang="en-GB" sz="2400" dirty="0">
                <a:latin typeface="Times New Roman" pitchFamily="18" charset="0"/>
                <a:cs typeface="Times New Roman" pitchFamily="18" charset="0"/>
              </a:rPr>
              <a:t> </a:t>
            </a:r>
            <a:r>
              <a:rPr lang="en-GB" sz="2400" dirty="0" err="1">
                <a:latin typeface="Times New Roman" pitchFamily="18" charset="0"/>
                <a:cs typeface="Times New Roman" pitchFamily="18" charset="0"/>
              </a:rPr>
              <a:t>prea</a:t>
            </a:r>
            <a:r>
              <a:rPr lang="en-GB" sz="2400" dirty="0">
                <a:latin typeface="Times New Roman" pitchFamily="18" charset="0"/>
                <a:cs typeface="Times New Roman" pitchFamily="18" charset="0"/>
              </a:rPr>
              <a:t> des </a:t>
            </a:r>
            <a:r>
              <a:rPr lang="en-GB" sz="2400" dirty="0" err="1">
                <a:latin typeface="Times New Roman" pitchFamily="18" charset="0"/>
                <a:cs typeface="Times New Roman" pitchFamily="18" charset="0"/>
              </a:rPr>
              <a:t>alimente</a:t>
            </a:r>
            <a:r>
              <a:rPr lang="en-GB" sz="2400" dirty="0">
                <a:latin typeface="Times New Roman" pitchFamily="18" charset="0"/>
                <a:cs typeface="Times New Roman" pitchFamily="18" charset="0"/>
              </a:rPr>
              <a:t> </a:t>
            </a:r>
            <a:r>
              <a:rPr lang="en-GB" sz="2400" dirty="0" err="1">
                <a:latin typeface="Times New Roman" pitchFamily="18" charset="0"/>
                <a:cs typeface="Times New Roman" pitchFamily="18" charset="0"/>
              </a:rPr>
              <a:t>şi</a:t>
            </a:r>
            <a:r>
              <a:rPr lang="en-GB" sz="2400" dirty="0">
                <a:latin typeface="Times New Roman" pitchFamily="18" charset="0"/>
                <a:cs typeface="Times New Roman" pitchFamily="18" charset="0"/>
              </a:rPr>
              <a:t> b</a:t>
            </a:r>
            <a:r>
              <a:rPr lang="vi-VN" sz="2400" dirty="0">
                <a:latin typeface="Times New Roman" pitchFamily="18" charset="0"/>
                <a:cs typeface="Times New Roman" pitchFamily="18" charset="0"/>
              </a:rPr>
              <a:t>ă</a:t>
            </a:r>
            <a:r>
              <a:rPr lang="en-GB" sz="2400" dirty="0" err="1">
                <a:latin typeface="Times New Roman" pitchFamily="18" charset="0"/>
                <a:cs typeface="Times New Roman" pitchFamily="18" charset="0"/>
              </a:rPr>
              <a:t>uturi</a:t>
            </a:r>
            <a:r>
              <a:rPr lang="en-GB" sz="2400" dirty="0">
                <a:latin typeface="Times New Roman" pitchFamily="18" charset="0"/>
                <a:cs typeface="Times New Roman" pitchFamily="18" charset="0"/>
              </a:rPr>
              <a:t> </a:t>
            </a:r>
            <a:r>
              <a:rPr lang="en-GB" sz="2400" dirty="0" err="1">
                <a:latin typeface="Times New Roman" pitchFamily="18" charset="0"/>
                <a:cs typeface="Times New Roman" pitchFamily="18" charset="0"/>
              </a:rPr>
              <a:t>bogate</a:t>
            </a:r>
            <a:r>
              <a:rPr lang="en-GB" sz="2400" dirty="0">
                <a:latin typeface="Times New Roman" pitchFamily="18" charset="0"/>
                <a:cs typeface="Times New Roman" pitchFamily="18" charset="0"/>
              </a:rPr>
              <a:t> </a:t>
            </a:r>
            <a:r>
              <a:rPr lang="en-GB" sz="2400" dirty="0" err="1">
                <a:latin typeface="Times New Roman" pitchFamily="18" charset="0"/>
                <a:cs typeface="Times New Roman" pitchFamily="18" charset="0"/>
              </a:rPr>
              <a:t>în</a:t>
            </a:r>
            <a:r>
              <a:rPr lang="en-GB" sz="2400" dirty="0">
                <a:latin typeface="Times New Roman" pitchFamily="18" charset="0"/>
                <a:cs typeface="Times New Roman" pitchFamily="18" charset="0"/>
              </a:rPr>
              <a:t> </a:t>
            </a:r>
            <a:r>
              <a:rPr lang="en-GB" sz="2400" dirty="0" err="1">
                <a:latin typeface="Times New Roman" pitchFamily="18" charset="0"/>
                <a:cs typeface="Times New Roman" pitchFamily="18" charset="0"/>
              </a:rPr>
              <a:t>zah</a:t>
            </a:r>
            <a:r>
              <a:rPr lang="vi-VN" sz="2400" dirty="0">
                <a:latin typeface="Times New Roman" pitchFamily="18" charset="0"/>
                <a:cs typeface="Times New Roman" pitchFamily="18" charset="0"/>
              </a:rPr>
              <a:t>ă</a:t>
            </a:r>
            <a:r>
              <a:rPr lang="en-GB" sz="2400" dirty="0">
                <a:latin typeface="Times New Roman" pitchFamily="18" charset="0"/>
                <a:cs typeface="Times New Roman" pitchFamily="18" charset="0"/>
              </a:rPr>
              <a:t>r </a:t>
            </a:r>
          </a:p>
          <a:p>
            <a:pPr eaLnBrk="1" hangingPunct="1">
              <a:lnSpc>
                <a:spcPct val="80000"/>
              </a:lnSpc>
              <a:buFont typeface="Wingdings" pitchFamily="2" charset="2"/>
              <a:buChar char="J"/>
            </a:pPr>
            <a:r>
              <a:rPr lang="en-GB" sz="2400" dirty="0">
                <a:latin typeface="Times New Roman" pitchFamily="18" charset="0"/>
                <a:cs typeface="Times New Roman" pitchFamily="18" charset="0"/>
              </a:rPr>
              <a:t>Mai </a:t>
            </a:r>
            <a:r>
              <a:rPr lang="en-GB" sz="2400" dirty="0" err="1">
                <a:latin typeface="Times New Roman" pitchFamily="18" charset="0"/>
                <a:cs typeface="Times New Roman" pitchFamily="18" charset="0"/>
              </a:rPr>
              <a:t>puţin</a:t>
            </a:r>
            <a:r>
              <a:rPr lang="vi-VN" sz="2400" dirty="0">
                <a:latin typeface="Times New Roman" pitchFamily="18" charset="0"/>
                <a:cs typeface="Times New Roman" pitchFamily="18" charset="0"/>
              </a:rPr>
              <a:t>ă</a:t>
            </a:r>
            <a:r>
              <a:rPr lang="en-GB" sz="2400" dirty="0">
                <a:latin typeface="Times New Roman" pitchFamily="18" charset="0"/>
                <a:cs typeface="Times New Roman" pitchFamily="18" charset="0"/>
              </a:rPr>
              <a:t> </a:t>
            </a:r>
            <a:r>
              <a:rPr lang="en-GB" sz="2400" dirty="0" err="1">
                <a:latin typeface="Times New Roman" pitchFamily="18" charset="0"/>
                <a:cs typeface="Times New Roman" pitchFamily="18" charset="0"/>
              </a:rPr>
              <a:t>sare</a:t>
            </a:r>
            <a:r>
              <a:rPr lang="en-GB" sz="2400" dirty="0">
                <a:latin typeface="Times New Roman" pitchFamily="18" charset="0"/>
                <a:cs typeface="Times New Roman" pitchFamily="18" charset="0"/>
              </a:rPr>
              <a:t> (nu </a:t>
            </a:r>
            <a:r>
              <a:rPr lang="en-GB" sz="2400" dirty="0" err="1">
                <a:latin typeface="Times New Roman" pitchFamily="18" charset="0"/>
                <a:cs typeface="Times New Roman" pitchFamily="18" charset="0"/>
              </a:rPr>
              <a:t>mai</a:t>
            </a:r>
            <a:r>
              <a:rPr lang="en-GB" sz="2400" dirty="0">
                <a:latin typeface="Times New Roman" pitchFamily="18" charset="0"/>
                <a:cs typeface="Times New Roman" pitchFamily="18" charset="0"/>
              </a:rPr>
              <a:t> </a:t>
            </a:r>
            <a:r>
              <a:rPr lang="en-GB" sz="2400" dirty="0" err="1">
                <a:latin typeface="Times New Roman" pitchFamily="18" charset="0"/>
                <a:cs typeface="Times New Roman" pitchFamily="18" charset="0"/>
              </a:rPr>
              <a:t>mult</a:t>
            </a:r>
            <a:r>
              <a:rPr lang="en-GB" sz="2400" dirty="0">
                <a:latin typeface="Times New Roman" pitchFamily="18" charset="0"/>
                <a:cs typeface="Times New Roman" pitchFamily="18" charset="0"/>
              </a:rPr>
              <a:t> de 6 g/</a:t>
            </a:r>
            <a:r>
              <a:rPr lang="en-GB" sz="2400" dirty="0" err="1">
                <a:latin typeface="Times New Roman" pitchFamily="18" charset="0"/>
                <a:cs typeface="Times New Roman" pitchFamily="18" charset="0"/>
              </a:rPr>
              <a:t>zi</a:t>
            </a:r>
            <a:r>
              <a:rPr lang="en-GB" sz="2400" dirty="0">
                <a:latin typeface="Times New Roman" pitchFamily="18" charset="0"/>
                <a:cs typeface="Times New Roman" pitchFamily="18" charset="0"/>
              </a:rPr>
              <a:t>)</a:t>
            </a:r>
          </a:p>
          <a:p>
            <a:pPr eaLnBrk="1" hangingPunct="1">
              <a:lnSpc>
                <a:spcPct val="80000"/>
              </a:lnSpc>
              <a:buFont typeface="Wingdings" pitchFamily="2" charset="2"/>
              <a:buChar char="J"/>
            </a:pPr>
            <a:r>
              <a:rPr lang="en-GB" sz="2400" dirty="0" err="1">
                <a:latin typeface="Times New Roman" pitchFamily="18" charset="0"/>
                <a:cs typeface="Times New Roman" pitchFamily="18" charset="0"/>
              </a:rPr>
              <a:t>Beti</a:t>
            </a:r>
            <a:r>
              <a:rPr lang="en-GB" sz="2400" dirty="0">
                <a:latin typeface="Times New Roman" pitchFamily="18" charset="0"/>
                <a:cs typeface="Times New Roman" pitchFamily="18" charset="0"/>
              </a:rPr>
              <a:t> </a:t>
            </a:r>
            <a:r>
              <a:rPr lang="en-GB" sz="2400" dirty="0" err="1">
                <a:latin typeface="Times New Roman" pitchFamily="18" charset="0"/>
                <a:cs typeface="Times New Roman" pitchFamily="18" charset="0"/>
              </a:rPr>
              <a:t>multa</a:t>
            </a:r>
            <a:r>
              <a:rPr lang="en-GB" sz="2400" dirty="0">
                <a:latin typeface="Times New Roman" pitchFamily="18" charset="0"/>
                <a:cs typeface="Times New Roman" pitchFamily="18" charset="0"/>
              </a:rPr>
              <a:t> </a:t>
            </a:r>
            <a:r>
              <a:rPr lang="en-GB" sz="2400" dirty="0" err="1">
                <a:latin typeface="Times New Roman" pitchFamily="18" charset="0"/>
                <a:cs typeface="Times New Roman" pitchFamily="18" charset="0"/>
              </a:rPr>
              <a:t>ap</a:t>
            </a:r>
            <a:r>
              <a:rPr lang="vi-VN" sz="2400" dirty="0">
                <a:latin typeface="Times New Roman" pitchFamily="18" charset="0"/>
                <a:cs typeface="Times New Roman" pitchFamily="18" charset="0"/>
              </a:rPr>
              <a:t>ă</a:t>
            </a:r>
            <a:r>
              <a:rPr lang="en-US" sz="2400" dirty="0">
                <a:latin typeface="Times New Roman" pitchFamily="18" charset="0"/>
                <a:cs typeface="Times New Roman" pitchFamily="18" charset="0"/>
              </a:rPr>
              <a:t> </a:t>
            </a:r>
          </a:p>
          <a:p>
            <a:pPr eaLnBrk="1" hangingPunct="1">
              <a:lnSpc>
                <a:spcPct val="80000"/>
              </a:lnSpc>
              <a:buFont typeface="Wingdings" pitchFamily="2" charset="2"/>
              <a:buChar char="J"/>
            </a:pPr>
            <a:r>
              <a:rPr lang="en-GB" sz="2400" dirty="0">
                <a:latin typeface="Times New Roman" pitchFamily="18" charset="0"/>
                <a:cs typeface="Times New Roman" pitchFamily="18" charset="0"/>
              </a:rPr>
              <a:t>Nu </a:t>
            </a:r>
            <a:r>
              <a:rPr lang="en-GB" sz="2400" dirty="0" err="1">
                <a:latin typeface="Times New Roman" pitchFamily="18" charset="0"/>
                <a:cs typeface="Times New Roman" pitchFamily="18" charset="0"/>
              </a:rPr>
              <a:t>uitaţi</a:t>
            </a:r>
            <a:r>
              <a:rPr lang="en-GB" sz="2400" dirty="0">
                <a:latin typeface="Times New Roman" pitchFamily="18" charset="0"/>
                <a:cs typeface="Times New Roman" pitchFamily="18" charset="0"/>
              </a:rPr>
              <a:t> de </a:t>
            </a:r>
            <a:r>
              <a:rPr lang="en-GB" sz="2400" dirty="0" err="1">
                <a:latin typeface="Times New Roman" pitchFamily="18" charset="0"/>
                <a:cs typeface="Times New Roman" pitchFamily="18" charset="0"/>
              </a:rPr>
              <a:t>micul-dejun</a:t>
            </a:r>
            <a:endParaRPr lang="en-GB" sz="2400" dirty="0">
              <a:latin typeface="Times New Roman" pitchFamily="18" charset="0"/>
              <a:cs typeface="Times New Roman" pitchFamily="18" charset="0"/>
            </a:endParaRPr>
          </a:p>
          <a:p>
            <a:pPr eaLnBrk="1" hangingPunct="1">
              <a:lnSpc>
                <a:spcPct val="80000"/>
              </a:lnSpc>
              <a:buFont typeface="Wingdings" pitchFamily="2" charset="2"/>
              <a:buChar char="J"/>
            </a:pPr>
            <a:r>
              <a:rPr lang="en-GB" sz="2400" dirty="0" err="1">
                <a:latin typeface="Times New Roman" pitchFamily="18" charset="0"/>
                <a:cs typeface="Times New Roman" pitchFamily="18" charset="0"/>
              </a:rPr>
              <a:t>Mâncaţi</a:t>
            </a:r>
            <a:r>
              <a:rPr lang="en-GB" sz="2400" dirty="0">
                <a:latin typeface="Times New Roman" pitchFamily="18" charset="0"/>
                <a:cs typeface="Times New Roman" pitchFamily="18" charset="0"/>
              </a:rPr>
              <a:t> cu </a:t>
            </a:r>
            <a:r>
              <a:rPr lang="en-GB" sz="2400" dirty="0" err="1">
                <a:latin typeface="Times New Roman" pitchFamily="18" charset="0"/>
                <a:cs typeface="Times New Roman" pitchFamily="18" charset="0"/>
              </a:rPr>
              <a:t>placere</a:t>
            </a:r>
            <a:r>
              <a:rPr lang="en-GB" sz="2400" dirty="0">
                <a:latin typeface="Times New Roman" pitchFamily="18" charset="0"/>
                <a:cs typeface="Times New Roman" pitchFamily="18" charset="0"/>
              </a:rPr>
              <a:t>, </a:t>
            </a:r>
            <a:r>
              <a:rPr lang="en-GB" sz="2400" dirty="0" err="1">
                <a:latin typeface="Times New Roman" pitchFamily="18" charset="0"/>
                <a:cs typeface="Times New Roman" pitchFamily="18" charset="0"/>
              </a:rPr>
              <a:t>dar</a:t>
            </a:r>
            <a:r>
              <a:rPr lang="en-GB" sz="2400" dirty="0">
                <a:latin typeface="Times New Roman" pitchFamily="18" charset="0"/>
                <a:cs typeface="Times New Roman" pitchFamily="18" charset="0"/>
              </a:rPr>
              <a:t> </a:t>
            </a:r>
            <a:r>
              <a:rPr lang="en-GB" sz="2400" dirty="0" err="1">
                <a:latin typeface="Times New Roman" pitchFamily="18" charset="0"/>
                <a:cs typeface="Times New Roman" pitchFamily="18" charset="0"/>
              </a:rPr>
              <a:t>fiţi</a:t>
            </a:r>
            <a:r>
              <a:rPr lang="en-GB" sz="2400" dirty="0">
                <a:latin typeface="Times New Roman" pitchFamily="18" charset="0"/>
                <a:cs typeface="Times New Roman" pitchFamily="18" charset="0"/>
              </a:rPr>
              <a:t> </a:t>
            </a:r>
            <a:r>
              <a:rPr lang="en-GB" sz="2400" dirty="0" err="1">
                <a:latin typeface="Times New Roman" pitchFamily="18" charset="0"/>
                <a:cs typeface="Times New Roman" pitchFamily="18" charset="0"/>
              </a:rPr>
              <a:t>activi</a:t>
            </a:r>
            <a:r>
              <a:rPr lang="en-GB" sz="2400" dirty="0">
                <a:latin typeface="Times New Roman" pitchFamily="18" charset="0"/>
                <a:cs typeface="Times New Roman" pitchFamily="18" charset="0"/>
              </a:rPr>
              <a:t>!</a:t>
            </a:r>
            <a:endParaRPr lang="en-US" sz="2400" dirty="0">
              <a:latin typeface="Times New Roman" pitchFamily="18" charset="0"/>
              <a:cs typeface="Times New Roman" pitchFamily="18" charset="0"/>
            </a:endParaRPr>
          </a:p>
        </p:txBody>
      </p:sp>
    </p:spTree>
    <p:extLst>
      <p:ext uri="{BB962C8B-B14F-4D97-AF65-F5344CB8AC3E}">
        <p14:creationId xmlns:p14="http://schemas.microsoft.com/office/powerpoint/2010/main" xmlns="" val="54415042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914400"/>
            <a:ext cx="8229600" cy="5410200"/>
          </a:xfrm>
        </p:spPr>
        <p:txBody>
          <a:bodyPr/>
          <a:lstStyle/>
          <a:p>
            <a:pPr marL="0" indent="0" algn="ctr">
              <a:buNone/>
            </a:pPr>
            <a:endParaRPr lang="en-US" dirty="0"/>
          </a:p>
          <a:p>
            <a:pPr marL="0" indent="0" algn="ctr">
              <a:buNone/>
            </a:pPr>
            <a:endParaRPr lang="en-US" dirty="0"/>
          </a:p>
          <a:p>
            <a:pPr marL="0" indent="0" algn="ctr">
              <a:buNone/>
            </a:pPr>
            <a:r>
              <a:rPr lang="en-US" sz="3200" dirty="0">
                <a:latin typeface="Times New Roman" pitchFamily="18" charset="0"/>
                <a:cs typeface="Times New Roman" pitchFamily="18" charset="0"/>
              </a:rPr>
              <a:t>MULŢUMESC </a:t>
            </a:r>
            <a:br>
              <a:rPr lang="en-US" sz="3200" dirty="0">
                <a:latin typeface="Times New Roman" pitchFamily="18" charset="0"/>
                <a:cs typeface="Times New Roman" pitchFamily="18" charset="0"/>
              </a:rPr>
            </a:br>
            <a:r>
              <a:rPr lang="en-US" sz="3200" dirty="0">
                <a:latin typeface="Times New Roman" pitchFamily="18" charset="0"/>
                <a:cs typeface="Times New Roman" pitchFamily="18" charset="0"/>
              </a:rPr>
              <a:t>PENTRU ATENŢIE !</a:t>
            </a: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2667000" y="3886200"/>
            <a:ext cx="3733800" cy="20050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96728363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7467600" cy="1173162"/>
          </a:xfrm>
        </p:spPr>
        <p:txBody>
          <a:bodyPr>
            <a:normAutofit fontScale="90000"/>
          </a:bodyPr>
          <a:lstStyle/>
          <a:p>
            <a:pPr algn="ctr"/>
            <a:r>
              <a:rPr lang="en-US" sz="2400" dirty="0">
                <a:latin typeface="Times New Roman" pitchFamily="18" charset="0"/>
                <a:cs typeface="Times New Roman" pitchFamily="18" charset="0"/>
              </a:rPr>
              <a:t/>
            </a:r>
            <a:br>
              <a:rPr lang="en-US" sz="2400" dirty="0">
                <a:latin typeface="Times New Roman" pitchFamily="18" charset="0"/>
                <a:cs typeface="Times New Roman" pitchFamily="18" charset="0"/>
              </a:rPr>
            </a:br>
            <a:r>
              <a:rPr lang="en-US" sz="2400" dirty="0">
                <a:latin typeface="Times New Roman" pitchFamily="18" charset="0"/>
                <a:cs typeface="Times New Roman" pitchFamily="18" charset="0"/>
              </a:rPr>
              <a:t/>
            </a:r>
            <a:br>
              <a:rPr lang="en-US" sz="2400" dirty="0">
                <a:latin typeface="Times New Roman" pitchFamily="18" charset="0"/>
                <a:cs typeface="Times New Roman" pitchFamily="18" charset="0"/>
              </a:rPr>
            </a:br>
            <a:r>
              <a:rPr lang="en-US" sz="2400" b="1" dirty="0">
                <a:latin typeface="Times New Roman" pitchFamily="18" charset="0"/>
                <a:cs typeface="Times New Roman" pitchFamily="18" charset="0"/>
              </a:rPr>
              <a:t>“</a:t>
            </a:r>
            <a:r>
              <a:rPr lang="en-US" sz="2400" b="1" dirty="0" err="1">
                <a:latin typeface="Times New Roman" pitchFamily="18" charset="0"/>
                <a:cs typeface="Times New Roman" pitchFamily="18" charset="0"/>
              </a:rPr>
              <a:t>Hrana</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corespunzatoare</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este</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adevaratul</a:t>
            </a:r>
            <a:r>
              <a:rPr lang="en-US" sz="2400" b="1" dirty="0">
                <a:latin typeface="Times New Roman" pitchFamily="18" charset="0"/>
                <a:cs typeface="Times New Roman" pitchFamily="18" charset="0"/>
              </a:rPr>
              <a:t> tau medicament" (</a:t>
            </a:r>
            <a:r>
              <a:rPr lang="en-US" sz="2400" b="1" dirty="0" err="1">
                <a:latin typeface="Times New Roman" pitchFamily="18" charset="0"/>
                <a:cs typeface="Times New Roman" pitchFamily="18" charset="0"/>
              </a:rPr>
              <a:t>Hipocrate</a:t>
            </a:r>
            <a:r>
              <a:rPr lang="en-US" sz="2400" b="1" dirty="0">
                <a:latin typeface="Times New Roman" pitchFamily="18" charset="0"/>
                <a:cs typeface="Times New Roman" pitchFamily="18" charset="0"/>
              </a:rPr>
              <a:t>) </a:t>
            </a:r>
            <a:br>
              <a:rPr lang="en-US" sz="2400" b="1" dirty="0">
                <a:latin typeface="Times New Roman" pitchFamily="18" charset="0"/>
                <a:cs typeface="Times New Roman" pitchFamily="18" charset="0"/>
              </a:rPr>
            </a:br>
            <a:endParaRPr lang="en-US" sz="2400" b="1" dirty="0">
              <a:latin typeface="Times New Roman" pitchFamily="18" charset="0"/>
              <a:cs typeface="Times New Roman" pitchFamily="18" charset="0"/>
            </a:endParaRPr>
          </a:p>
        </p:txBody>
      </p:sp>
      <p:sp>
        <p:nvSpPr>
          <p:cNvPr id="3" name="Content Placeholder 2"/>
          <p:cNvSpPr>
            <a:spLocks noGrp="1"/>
          </p:cNvSpPr>
          <p:nvPr>
            <p:ph idx="1"/>
          </p:nvPr>
        </p:nvSpPr>
        <p:spPr>
          <a:xfrm>
            <a:off x="0" y="1371600"/>
            <a:ext cx="9144000" cy="5486400"/>
          </a:xfrm>
        </p:spPr>
        <p:txBody>
          <a:bodyPr>
            <a:normAutofit/>
          </a:bodyPr>
          <a:lstStyle/>
          <a:p>
            <a:pPr algn="just"/>
            <a:endParaRPr lang="en-US" dirty="0"/>
          </a:p>
          <a:p>
            <a:pPr algn="just"/>
            <a:r>
              <a:rPr lang="vi-VN" dirty="0"/>
              <a:t>Alimentaţia, ca factor important al creşterii, dezvoltării şi menţinerii stării de sănătate a copiilor, a devenit astăzi o ştiinţă, cunoscându-se cu exactitate cu ce şi cum trebuie să se hrănească aceştia, în funcţie de vârstă şi de natura activităţilor zilnice.</a:t>
            </a:r>
            <a:endParaRPr lang="en-US" dirty="0"/>
          </a:p>
          <a:p>
            <a:pPr algn="just"/>
            <a:r>
              <a:rPr lang="vi-VN" dirty="0"/>
              <a:t>Omul modern, datorită multiplelor activităţi desfăşurate zilnic, acordă o importanţă redusă alimentaţiei, mulţumindu-se cu mese nesănătoase, constituite din semipreparate şi servite în cea mai mare grabă. Uită astfel că nevoia organismului de substanţe nutritive este continuă şi că lipsa acestora provoacă apariţia unor grave probleme de sănătate şi de luare în greutate</a:t>
            </a:r>
            <a:r>
              <a:rPr lang="en-US" dirty="0"/>
              <a:t>.</a:t>
            </a:r>
          </a:p>
          <a:p>
            <a:pPr algn="just"/>
            <a:endParaRPr lang="en-US" dirty="0"/>
          </a:p>
        </p:txBody>
      </p:sp>
    </p:spTree>
    <p:extLst>
      <p:ext uri="{BB962C8B-B14F-4D97-AF65-F5344CB8AC3E}">
        <p14:creationId xmlns:p14="http://schemas.microsoft.com/office/powerpoint/2010/main" xmlns="" val="307125404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3600" dirty="0">
                <a:solidFill>
                  <a:schemeClr val="tx1"/>
                </a:solidFill>
                <a:latin typeface="Times New Roman" pitchFamily="18" charset="0"/>
                <a:cs typeface="Times New Roman" pitchFamily="18" charset="0"/>
              </a:rPr>
              <a:t>De </a:t>
            </a:r>
            <a:r>
              <a:rPr lang="en-US" sz="3600" dirty="0" err="1">
                <a:solidFill>
                  <a:schemeClr val="tx1"/>
                </a:solidFill>
                <a:latin typeface="Times New Roman" pitchFamily="18" charset="0"/>
                <a:cs typeface="Times New Roman" pitchFamily="18" charset="0"/>
              </a:rPr>
              <a:t>ce</a:t>
            </a:r>
            <a:r>
              <a:rPr lang="en-US" sz="3600" dirty="0">
                <a:solidFill>
                  <a:schemeClr val="tx1"/>
                </a:solidFill>
                <a:latin typeface="Times New Roman" pitchFamily="18" charset="0"/>
                <a:cs typeface="Times New Roman" pitchFamily="18" charset="0"/>
              </a:rPr>
              <a:t> </a:t>
            </a:r>
            <a:r>
              <a:rPr lang="en-US" sz="3600" dirty="0" err="1">
                <a:solidFill>
                  <a:schemeClr val="tx1"/>
                </a:solidFill>
                <a:latin typeface="Times New Roman" pitchFamily="18" charset="0"/>
                <a:cs typeface="Times New Roman" pitchFamily="18" charset="0"/>
              </a:rPr>
              <a:t>este</a:t>
            </a:r>
            <a:r>
              <a:rPr lang="en-US" sz="3600" dirty="0">
                <a:solidFill>
                  <a:schemeClr val="tx1"/>
                </a:solidFill>
                <a:latin typeface="Times New Roman" pitchFamily="18" charset="0"/>
                <a:cs typeface="Times New Roman" pitchFamily="18" charset="0"/>
              </a:rPr>
              <a:t> important</a:t>
            </a:r>
            <a:r>
              <a:rPr lang="vi-VN" sz="3600" dirty="0">
                <a:solidFill>
                  <a:schemeClr val="tx1"/>
                </a:solidFill>
                <a:latin typeface="Times New Roman" pitchFamily="18" charset="0"/>
                <a:cs typeface="Times New Roman" pitchFamily="18" charset="0"/>
              </a:rPr>
              <a:t>ă</a:t>
            </a:r>
            <a:r>
              <a:rPr lang="en-US" sz="3600" dirty="0">
                <a:solidFill>
                  <a:schemeClr val="tx1"/>
                </a:solidFill>
                <a:latin typeface="Times New Roman" pitchFamily="18" charset="0"/>
                <a:cs typeface="Times New Roman" pitchFamily="18" charset="0"/>
              </a:rPr>
              <a:t> o </a:t>
            </a:r>
            <a:r>
              <a:rPr lang="en-US" sz="3600" dirty="0" err="1">
                <a:solidFill>
                  <a:schemeClr val="tx1"/>
                </a:solidFill>
                <a:latin typeface="Times New Roman" pitchFamily="18" charset="0"/>
                <a:cs typeface="Times New Roman" pitchFamily="18" charset="0"/>
              </a:rPr>
              <a:t>alimentaţie</a:t>
            </a:r>
            <a:r>
              <a:rPr lang="en-US" sz="3600" dirty="0">
                <a:solidFill>
                  <a:schemeClr val="tx1"/>
                </a:solidFill>
                <a:latin typeface="Times New Roman" pitchFamily="18" charset="0"/>
                <a:cs typeface="Times New Roman" pitchFamily="18" charset="0"/>
              </a:rPr>
              <a:t> s</a:t>
            </a:r>
            <a:r>
              <a:rPr lang="vi-VN" sz="3600" dirty="0">
                <a:solidFill>
                  <a:schemeClr val="tx1"/>
                </a:solidFill>
                <a:latin typeface="Times New Roman" pitchFamily="18" charset="0"/>
                <a:cs typeface="Times New Roman" pitchFamily="18" charset="0"/>
              </a:rPr>
              <a:t>ă</a:t>
            </a:r>
            <a:r>
              <a:rPr lang="en-US" sz="3600" dirty="0">
                <a:solidFill>
                  <a:schemeClr val="tx1"/>
                </a:solidFill>
                <a:latin typeface="Times New Roman" pitchFamily="18" charset="0"/>
                <a:cs typeface="Times New Roman" pitchFamily="18" charset="0"/>
              </a:rPr>
              <a:t>n</a:t>
            </a:r>
            <a:r>
              <a:rPr lang="vi-VN" sz="3600" dirty="0">
                <a:solidFill>
                  <a:schemeClr val="tx1"/>
                </a:solidFill>
                <a:latin typeface="Times New Roman" pitchFamily="18" charset="0"/>
                <a:cs typeface="Times New Roman" pitchFamily="18" charset="0"/>
              </a:rPr>
              <a:t>ă</a:t>
            </a:r>
            <a:r>
              <a:rPr lang="en-US" sz="3600" dirty="0" err="1">
                <a:solidFill>
                  <a:schemeClr val="tx1"/>
                </a:solidFill>
                <a:latin typeface="Times New Roman" pitchFamily="18" charset="0"/>
                <a:cs typeface="Times New Roman" pitchFamily="18" charset="0"/>
              </a:rPr>
              <a:t>toas</a:t>
            </a:r>
            <a:r>
              <a:rPr lang="vi-VN" sz="3600" dirty="0">
                <a:solidFill>
                  <a:schemeClr val="tx1"/>
                </a:solidFill>
                <a:latin typeface="Times New Roman" pitchFamily="18" charset="0"/>
                <a:cs typeface="Times New Roman" pitchFamily="18" charset="0"/>
              </a:rPr>
              <a:t>ă</a:t>
            </a:r>
            <a:r>
              <a:rPr lang="en-US" sz="3600" dirty="0">
                <a:solidFill>
                  <a:schemeClr val="tx1"/>
                </a:solidFill>
                <a:latin typeface="Times New Roman" pitchFamily="18" charset="0"/>
                <a:cs typeface="Times New Roman" pitchFamily="18" charset="0"/>
              </a:rPr>
              <a:t> ?</a:t>
            </a:r>
          </a:p>
        </p:txBody>
      </p:sp>
      <p:sp>
        <p:nvSpPr>
          <p:cNvPr id="3" name="Content Placeholder 2"/>
          <p:cNvSpPr>
            <a:spLocks noGrp="1"/>
          </p:cNvSpPr>
          <p:nvPr>
            <p:ph idx="1"/>
          </p:nvPr>
        </p:nvSpPr>
        <p:spPr/>
        <p:txBody>
          <a:bodyPr/>
          <a:lstStyle/>
          <a:p>
            <a:pPr algn="just"/>
            <a:r>
              <a:rPr lang="en-US" dirty="0">
                <a:latin typeface="Times New Roman" pitchFamily="18" charset="0"/>
                <a:cs typeface="Times New Roman" pitchFamily="18" charset="0"/>
              </a:rPr>
              <a:t>O </a:t>
            </a:r>
            <a:r>
              <a:rPr lang="en-US" dirty="0" err="1">
                <a:latin typeface="Times New Roman" pitchFamily="18" charset="0"/>
                <a:cs typeface="Times New Roman" pitchFamily="18" charset="0"/>
              </a:rPr>
              <a:t>alimentaţie</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corespunz</a:t>
            </a:r>
            <a:r>
              <a:rPr lang="vi-VN" dirty="0">
                <a:latin typeface="Times New Roman" pitchFamily="18" charset="0"/>
                <a:cs typeface="Times New Roman" pitchFamily="18" charset="0"/>
              </a:rPr>
              <a:t>ă</a:t>
            </a:r>
            <a:r>
              <a:rPr lang="en-US" dirty="0" err="1">
                <a:latin typeface="Times New Roman" pitchFamily="18" charset="0"/>
                <a:cs typeface="Times New Roman" pitchFamily="18" charset="0"/>
              </a:rPr>
              <a:t>toare</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este</a:t>
            </a:r>
            <a:r>
              <a:rPr lang="en-US" dirty="0">
                <a:latin typeface="Times New Roman" pitchFamily="18" charset="0"/>
                <a:cs typeface="Times New Roman" pitchFamily="18" charset="0"/>
              </a:rPr>
              <a:t> important</a:t>
            </a:r>
            <a:r>
              <a:rPr lang="vi-VN" dirty="0">
                <a:latin typeface="Times New Roman" pitchFamily="18" charset="0"/>
                <a:cs typeface="Times New Roman" pitchFamily="18" charset="0"/>
              </a:rPr>
              <a:t>ă</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pentru</a:t>
            </a:r>
            <a:r>
              <a:rPr lang="en-US" dirty="0">
                <a:latin typeface="Times New Roman" pitchFamily="18" charset="0"/>
                <a:cs typeface="Times New Roman" pitchFamily="18" charset="0"/>
              </a:rPr>
              <a:t> s</a:t>
            </a:r>
            <a:r>
              <a:rPr lang="vi-VN" dirty="0">
                <a:latin typeface="Times New Roman" pitchFamily="18" charset="0"/>
                <a:cs typeface="Times New Roman" pitchFamily="18" charset="0"/>
              </a:rPr>
              <a:t>ă</a:t>
            </a:r>
            <a:r>
              <a:rPr lang="en-US" dirty="0">
                <a:latin typeface="Times New Roman" pitchFamily="18" charset="0"/>
                <a:cs typeface="Times New Roman" pitchFamily="18" charset="0"/>
              </a:rPr>
              <a:t>n</a:t>
            </a:r>
            <a:r>
              <a:rPr lang="vi-VN" dirty="0">
                <a:latin typeface="Times New Roman" pitchFamily="18" charset="0"/>
                <a:cs typeface="Times New Roman" pitchFamily="18" charset="0"/>
              </a:rPr>
              <a:t>ă</a:t>
            </a:r>
            <a:r>
              <a:rPr lang="en-US" dirty="0" err="1">
                <a:latin typeface="Times New Roman" pitchFamily="18" charset="0"/>
                <a:cs typeface="Times New Roman" pitchFamily="18" charset="0"/>
              </a:rPr>
              <a:t>tatea</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organismului</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pentru</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menţinerea</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unei</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greut</a:t>
            </a:r>
            <a:r>
              <a:rPr lang="vi-VN" dirty="0">
                <a:latin typeface="Times New Roman" pitchFamily="18" charset="0"/>
                <a:cs typeface="Times New Roman" pitchFamily="18" charset="0"/>
              </a:rPr>
              <a:t>ăţ</a:t>
            </a:r>
            <a:r>
              <a:rPr lang="en-US" dirty="0">
                <a:latin typeface="Times New Roman" pitchFamily="18" charset="0"/>
                <a:cs typeface="Times New Roman" pitchFamily="18" charset="0"/>
              </a:rPr>
              <a:t>i </a:t>
            </a:r>
            <a:r>
              <a:rPr lang="en-US" dirty="0" err="1">
                <a:latin typeface="Times New Roman" pitchFamily="18" charset="0"/>
                <a:cs typeface="Times New Roman" pitchFamily="18" charset="0"/>
              </a:rPr>
              <a:t>corporale</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pentru</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îmbun</a:t>
            </a:r>
            <a:r>
              <a:rPr lang="vi-VN" dirty="0">
                <a:latin typeface="Times New Roman" pitchFamily="18" charset="0"/>
                <a:cs typeface="Times New Roman" pitchFamily="18" charset="0"/>
              </a:rPr>
              <a:t>ă</a:t>
            </a:r>
            <a:r>
              <a:rPr lang="en-US" dirty="0">
                <a:latin typeface="Times New Roman" pitchFamily="18" charset="0"/>
                <a:cs typeface="Times New Roman" pitchFamily="18" charset="0"/>
              </a:rPr>
              <a:t>t</a:t>
            </a:r>
            <a:r>
              <a:rPr lang="vi-VN" dirty="0">
                <a:latin typeface="Times New Roman" pitchFamily="18" charset="0"/>
                <a:cs typeface="Times New Roman" pitchFamily="18" charset="0"/>
              </a:rPr>
              <a:t>ă</a:t>
            </a:r>
            <a:r>
              <a:rPr lang="en-US" dirty="0" err="1">
                <a:latin typeface="Times New Roman" pitchFamily="18" charset="0"/>
                <a:cs typeface="Times New Roman" pitchFamily="18" charset="0"/>
              </a:rPr>
              <a:t>ţirea</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st</a:t>
            </a:r>
            <a:r>
              <a:rPr lang="vi-VN" dirty="0">
                <a:latin typeface="Times New Roman" pitchFamily="18" charset="0"/>
                <a:cs typeface="Times New Roman" pitchFamily="18" charset="0"/>
              </a:rPr>
              <a:t>ă</a:t>
            </a:r>
            <a:r>
              <a:rPr lang="en-US" dirty="0" err="1">
                <a:latin typeface="Times New Roman" pitchFamily="18" charset="0"/>
                <a:cs typeface="Times New Roman" pitchFamily="18" charset="0"/>
              </a:rPr>
              <a:t>rii</a:t>
            </a:r>
            <a:r>
              <a:rPr lang="en-US" dirty="0">
                <a:latin typeface="Times New Roman" pitchFamily="18" charset="0"/>
                <a:cs typeface="Times New Roman" pitchFamily="18" charset="0"/>
              </a:rPr>
              <a:t> de bine </a:t>
            </a:r>
            <a:r>
              <a:rPr lang="en-US" dirty="0" err="1">
                <a:latin typeface="Times New Roman" pitchFamily="18" charset="0"/>
                <a:cs typeface="Times New Roman" pitchFamily="18" charset="0"/>
              </a:rPr>
              <a:t>şi</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reducerea</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riscului</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numeroaselor</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boli</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inclusiv</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boli</a:t>
            </a:r>
            <a:r>
              <a:rPr lang="en-US" dirty="0">
                <a:latin typeface="Times New Roman" pitchFamily="18" charset="0"/>
                <a:cs typeface="Times New Roman" pitchFamily="18" charset="0"/>
              </a:rPr>
              <a:t> de </a:t>
            </a:r>
            <a:r>
              <a:rPr lang="en-US" dirty="0" err="1">
                <a:latin typeface="Times New Roman" pitchFamily="18" charset="0"/>
                <a:cs typeface="Times New Roman" pitchFamily="18" charset="0"/>
              </a:rPr>
              <a:t>inim</a:t>
            </a:r>
            <a:r>
              <a:rPr lang="vi-VN" dirty="0">
                <a:latin typeface="Times New Roman" pitchFamily="18" charset="0"/>
                <a:cs typeface="Times New Roman" pitchFamily="18" charset="0"/>
              </a:rPr>
              <a:t>ă</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atac</a:t>
            </a:r>
            <a:r>
              <a:rPr lang="en-US" dirty="0">
                <a:latin typeface="Times New Roman" pitchFamily="18" charset="0"/>
                <a:cs typeface="Times New Roman" pitchFamily="18" charset="0"/>
              </a:rPr>
              <a:t> cerebral,  cancer, </a:t>
            </a:r>
            <a:r>
              <a:rPr lang="en-US" dirty="0" err="1">
                <a:latin typeface="Times New Roman" pitchFamily="18" charset="0"/>
                <a:cs typeface="Times New Roman" pitchFamily="18" charset="0"/>
              </a:rPr>
              <a:t>diabet</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si</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osteoporoz</a:t>
            </a:r>
            <a:r>
              <a:rPr lang="vi-VN" dirty="0">
                <a:latin typeface="Times New Roman" pitchFamily="18" charset="0"/>
                <a:cs typeface="Times New Roman" pitchFamily="18" charset="0"/>
              </a:rPr>
              <a:t>ă</a:t>
            </a:r>
            <a:r>
              <a:rPr lang="en-US" dirty="0">
                <a:latin typeface="Times New Roman" pitchFamily="18" charset="0"/>
                <a:cs typeface="Times New Roman" pitchFamily="18" charset="0"/>
              </a:rPr>
              <a:t>.</a:t>
            </a:r>
          </a:p>
          <a:p>
            <a:pPr algn="just"/>
            <a:endParaRPr lang="en-US" dirty="0">
              <a:latin typeface="Times New Roman" pitchFamily="18" charset="0"/>
              <a:cs typeface="Times New Roman" pitchFamily="18" charset="0"/>
            </a:endParaRPr>
          </a:p>
          <a:p>
            <a:pPr algn="just"/>
            <a:endParaRPr lang="en-US" dirty="0">
              <a:latin typeface="Times New Roman" pitchFamily="18" charset="0"/>
              <a:cs typeface="Times New Roman" pitchFamily="18" charset="0"/>
            </a:endParaRPr>
          </a:p>
          <a:p>
            <a:pPr algn="just"/>
            <a:endParaRPr lang="en-US" dirty="0">
              <a:latin typeface="Times New Roman" pitchFamily="18" charset="0"/>
              <a:cs typeface="Times New Roman" pitchFamily="18" charset="0"/>
            </a:endParaRPr>
          </a:p>
          <a:p>
            <a:pPr algn="just"/>
            <a:endParaRPr lang="en-US" dirty="0">
              <a:latin typeface="Times New Roman" pitchFamily="18" charset="0"/>
              <a:cs typeface="Times New Roman" pitchFamily="18" charset="0"/>
            </a:endParaRPr>
          </a:p>
          <a:p>
            <a:pPr algn="just"/>
            <a:endParaRPr lang="en-US" dirty="0">
              <a:latin typeface="Times New Roman" pitchFamily="18" charset="0"/>
              <a:cs typeface="Times New Roman" pitchFamily="18" charset="0"/>
            </a:endParaRPr>
          </a:p>
          <a:p>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2057400" y="4038600"/>
            <a:ext cx="4572000" cy="2590800"/>
          </a:xfrm>
          <a:prstGeom prst="rect">
            <a:avLst/>
          </a:prstGeom>
        </p:spPr>
      </p:pic>
    </p:spTree>
    <p:extLst>
      <p:ext uri="{BB962C8B-B14F-4D97-AF65-F5344CB8AC3E}">
        <p14:creationId xmlns:p14="http://schemas.microsoft.com/office/powerpoint/2010/main" xmlns="" val="45165683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704088"/>
            <a:ext cx="8305800" cy="743712"/>
          </a:xfrm>
        </p:spPr>
        <p:txBody>
          <a:bodyPr>
            <a:normAutofit/>
          </a:bodyPr>
          <a:lstStyle/>
          <a:p>
            <a:pPr algn="just"/>
            <a:r>
              <a:rPr lang="it-IT" sz="3600" dirty="0">
                <a:solidFill>
                  <a:schemeClr val="tx1"/>
                </a:solidFill>
                <a:latin typeface="Times New Roman" pitchFamily="18" charset="0"/>
                <a:cs typeface="Times New Roman" pitchFamily="18" charset="0"/>
              </a:rPr>
              <a:t>Alimente ce trebuie consumate zilnic:</a:t>
            </a:r>
            <a:endParaRPr lang="en-US" sz="3600" dirty="0">
              <a:solidFill>
                <a:schemeClr val="tx1"/>
              </a:solidFill>
              <a:latin typeface="Times New Roman" pitchFamily="18" charset="0"/>
              <a:cs typeface="Times New Roman" pitchFamily="18" charset="0"/>
            </a:endParaRPr>
          </a:p>
        </p:txBody>
      </p:sp>
      <p:sp>
        <p:nvSpPr>
          <p:cNvPr id="3" name="Content Placeholder 2"/>
          <p:cNvSpPr>
            <a:spLocks noGrp="1"/>
          </p:cNvSpPr>
          <p:nvPr>
            <p:ph idx="1"/>
          </p:nvPr>
        </p:nvSpPr>
        <p:spPr>
          <a:xfrm>
            <a:off x="21609" y="1524000"/>
            <a:ext cx="8991600" cy="5334000"/>
          </a:xfrm>
        </p:spPr>
        <p:txBody>
          <a:bodyPr/>
          <a:lstStyle/>
          <a:p>
            <a:r>
              <a:rPr lang="it-IT" dirty="0"/>
              <a:t>Grupa 1:Pâine, cereale şi cartofi</a:t>
            </a:r>
          </a:p>
          <a:p>
            <a:r>
              <a:rPr lang="en-US" dirty="0" err="1"/>
              <a:t>Grupa</a:t>
            </a:r>
            <a:r>
              <a:rPr lang="en-US" dirty="0"/>
              <a:t> 2: </a:t>
            </a:r>
            <a:r>
              <a:rPr lang="en-US" dirty="0" err="1"/>
              <a:t>Fructe</a:t>
            </a:r>
            <a:r>
              <a:rPr lang="en-US" dirty="0"/>
              <a:t> </a:t>
            </a:r>
            <a:r>
              <a:rPr lang="en-US" dirty="0" err="1"/>
              <a:t>şi</a:t>
            </a:r>
            <a:r>
              <a:rPr lang="en-US" dirty="0"/>
              <a:t> legume</a:t>
            </a:r>
          </a:p>
          <a:p>
            <a:r>
              <a:rPr lang="en-US" dirty="0" err="1"/>
              <a:t>Grupa</a:t>
            </a:r>
            <a:r>
              <a:rPr lang="en-US" dirty="0"/>
              <a:t> 3: </a:t>
            </a:r>
            <a:r>
              <a:rPr lang="en-US" dirty="0" err="1"/>
              <a:t>Lapte</a:t>
            </a:r>
            <a:r>
              <a:rPr lang="en-US" dirty="0"/>
              <a:t> </a:t>
            </a:r>
            <a:r>
              <a:rPr lang="en-US" dirty="0" err="1"/>
              <a:t>şi</a:t>
            </a:r>
            <a:r>
              <a:rPr lang="en-US" dirty="0"/>
              <a:t> </a:t>
            </a:r>
            <a:r>
              <a:rPr lang="en-US" dirty="0" err="1"/>
              <a:t>produse</a:t>
            </a:r>
            <a:r>
              <a:rPr lang="en-US" dirty="0"/>
              <a:t> lactate</a:t>
            </a:r>
          </a:p>
          <a:p>
            <a:r>
              <a:rPr lang="en-US" dirty="0" err="1"/>
              <a:t>Grupa</a:t>
            </a:r>
            <a:r>
              <a:rPr lang="en-US" dirty="0"/>
              <a:t> 4:Carne, </a:t>
            </a:r>
            <a:r>
              <a:rPr lang="en-US" dirty="0" err="1"/>
              <a:t>peşte</a:t>
            </a:r>
            <a:endParaRPr lang="en-US" dirty="0"/>
          </a:p>
          <a:p>
            <a:r>
              <a:rPr lang="en-US" dirty="0" err="1"/>
              <a:t>Grupa</a:t>
            </a:r>
            <a:r>
              <a:rPr lang="en-US" dirty="0"/>
              <a:t> 5: </a:t>
            </a:r>
            <a:r>
              <a:rPr lang="en-US" dirty="0" err="1"/>
              <a:t>Prajituri,biscuiţi,gr</a:t>
            </a:r>
            <a:r>
              <a:rPr lang="vi-VN" dirty="0"/>
              <a:t>ă</a:t>
            </a:r>
            <a:r>
              <a:rPr lang="en-US" dirty="0" err="1"/>
              <a:t>simi,dulciuri</a:t>
            </a:r>
            <a:endParaRPr lang="en-US" dirty="0"/>
          </a:p>
          <a:p>
            <a:endParaRPr lang="en-US" dirty="0"/>
          </a:p>
        </p:txBody>
      </p:sp>
      <p:pic>
        <p:nvPicPr>
          <p:cNvPr id="1027" name="Picture 3"/>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7315200" y="1447800"/>
            <a:ext cx="1609725" cy="2414587"/>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a:extLst>
            <a:ext uri="{909E8E84-426E-40DD-AFC4-6F175D3DCCD1}">
              <a14:hiddenFill xmlns:a14="http://schemas.microsoft.com/office/drawing/2010/main" xmlns="">
                <a:solidFill>
                  <a:schemeClr val="accent1"/>
                </a:solidFill>
              </a14:hiddenFill>
            </a:ext>
          </a:extLst>
        </p:spPr>
      </p:pic>
      <p:pic>
        <p:nvPicPr>
          <p:cNvPr id="1028" name="Picture 4"/>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228600" y="4038600"/>
            <a:ext cx="1554163" cy="1944687"/>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a:extLst>
            <a:ext uri="{909E8E84-426E-40DD-AFC4-6F175D3DCCD1}">
              <a14:hiddenFill xmlns:a14="http://schemas.microsoft.com/office/drawing/2010/main" xmlns="">
                <a:solidFill>
                  <a:schemeClr val="accent1"/>
                </a:solidFill>
              </a14:hiddenFill>
            </a:ext>
          </a:extLst>
        </p:spPr>
      </p:pic>
      <p:pic>
        <p:nvPicPr>
          <p:cNvPr id="1029" name="Picture 5"/>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2133600" y="4058921"/>
            <a:ext cx="2312598" cy="2004250"/>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1030" name="Picture 6"/>
          <p:cNvPicPr>
            <a:picLocks noChangeAspect="1" noChangeArrowheads="1"/>
          </p:cNvPicPr>
          <p:nvPr/>
        </p:nvPicPr>
        <p:blipFill>
          <a:blip r:embed="rId5">
            <a:extLst>
              <a:ext uri="{28A0092B-C50C-407E-A947-70E740481C1C}">
                <a14:useLocalDpi xmlns:a14="http://schemas.microsoft.com/office/drawing/2010/main" xmlns="" val="0"/>
              </a:ext>
            </a:extLst>
          </a:blip>
          <a:srcRect/>
          <a:stretch>
            <a:fillRect/>
          </a:stretch>
        </p:blipFill>
        <p:spPr bwMode="auto">
          <a:xfrm>
            <a:off x="4724400" y="4098863"/>
            <a:ext cx="1910203" cy="1924366"/>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a:extLst>
            <a:ext uri="{909E8E84-426E-40DD-AFC4-6F175D3DCCD1}">
              <a14:hiddenFill xmlns:a14="http://schemas.microsoft.com/office/drawing/2010/main" xmlns="">
                <a:solidFill>
                  <a:schemeClr val="accent1"/>
                </a:solidFill>
              </a14:hiddenFill>
            </a:ext>
          </a:extLst>
        </p:spPr>
      </p:pic>
      <p:pic>
        <p:nvPicPr>
          <p:cNvPr id="4" name="Picture 3"/>
          <p:cNvPicPr>
            <a:picLocks noChangeAspect="1"/>
          </p:cNvPicPr>
          <p:nvPr/>
        </p:nvPicPr>
        <p:blipFill>
          <a:blip r:embed="rId6">
            <a:extLst>
              <a:ext uri="{28A0092B-C50C-407E-A947-70E740481C1C}">
                <a14:useLocalDpi xmlns:a14="http://schemas.microsoft.com/office/drawing/2010/main" xmlns="" val="0"/>
              </a:ext>
            </a:extLst>
          </a:blip>
          <a:stretch>
            <a:fillRect/>
          </a:stretch>
        </p:blipFill>
        <p:spPr>
          <a:xfrm>
            <a:off x="6791325" y="4058921"/>
            <a:ext cx="2133600" cy="1948099"/>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xmlns="" val="245258578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85800"/>
            <a:ext cx="8305800" cy="838200"/>
          </a:xfrm>
        </p:spPr>
        <p:txBody>
          <a:bodyPr>
            <a:normAutofit/>
          </a:bodyPr>
          <a:lstStyle/>
          <a:p>
            <a:pPr algn="ctr"/>
            <a:r>
              <a:rPr lang="en-US" sz="3600" dirty="0" err="1">
                <a:latin typeface="Times New Roman" pitchFamily="18" charset="0"/>
                <a:cs typeface="Times New Roman" pitchFamily="18" charset="0"/>
              </a:rPr>
              <a:t>Piramida</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alimentelor</a:t>
            </a:r>
            <a:endParaRPr lang="en-US" sz="3600" dirty="0">
              <a:latin typeface="Times New Roman" pitchFamily="18" charset="0"/>
              <a:cs typeface="Times New Roman" pitchFamily="18" charset="0"/>
            </a:endParaRPr>
          </a:p>
        </p:txBody>
      </p:sp>
      <p:sp>
        <p:nvSpPr>
          <p:cNvPr id="4" name="Substituent text 27"/>
          <p:cNvSpPr>
            <a:spLocks noGrp="1"/>
          </p:cNvSpPr>
          <p:nvPr>
            <p:ph idx="1"/>
          </p:nvPr>
        </p:nvSpPr>
        <p:spPr>
          <a:xfrm>
            <a:off x="457200" y="1600200"/>
            <a:ext cx="3810000" cy="4974336"/>
          </a:xfrm>
        </p:spPr>
        <p:txBody>
          <a:bodyPr>
            <a:normAutofit/>
          </a:bodyPr>
          <a:lstStyle/>
          <a:p>
            <a:pPr algn="just" eaLnBrk="1" hangingPunct="1">
              <a:defRPr/>
            </a:pPr>
            <a:r>
              <a:rPr lang="vi-VN" sz="2000" dirty="0"/>
              <a:t>Piramida alimentară </a:t>
            </a:r>
            <a:r>
              <a:rPr lang="ro-RO" sz="2000" dirty="0"/>
              <a:t>ne oferă o ierarhizare a alimentelor pentru a avea</a:t>
            </a:r>
            <a:r>
              <a:rPr lang="en-US" sz="2000" dirty="0"/>
              <a:t> </a:t>
            </a:r>
            <a:r>
              <a:rPr lang="vi-VN" sz="2000" dirty="0"/>
              <a:t>un sistem de viaţă echilibrat</a:t>
            </a:r>
            <a:r>
              <a:rPr lang="en-US" sz="2000" dirty="0"/>
              <a:t>.</a:t>
            </a:r>
            <a:r>
              <a:rPr lang="ro-RO" sz="2000" dirty="0"/>
              <a:t> </a:t>
            </a:r>
          </a:p>
          <a:p>
            <a:pPr algn="just" eaLnBrk="1" hangingPunct="1">
              <a:defRPr/>
            </a:pPr>
            <a:r>
              <a:rPr lang="vi-VN" sz="2000" dirty="0"/>
              <a:t>Piramida alimentară ne </a:t>
            </a:r>
            <a:r>
              <a:rPr lang="ro-RO" sz="2000" dirty="0"/>
              <a:t>î</a:t>
            </a:r>
            <a:r>
              <a:rPr lang="vi-VN" sz="2000" dirty="0"/>
              <a:t>nva</a:t>
            </a:r>
            <a:r>
              <a:rPr lang="ro-RO" sz="2000" dirty="0"/>
              <a:t>ţă</a:t>
            </a:r>
            <a:r>
              <a:rPr lang="vi-VN" sz="2000" dirty="0"/>
              <a:t> cum putem </a:t>
            </a:r>
            <a:r>
              <a:rPr lang="ro-RO" sz="2000" dirty="0"/>
              <a:t>alege</a:t>
            </a:r>
            <a:r>
              <a:rPr lang="vi-VN" sz="2000" dirty="0"/>
              <a:t> aliment</a:t>
            </a:r>
            <a:r>
              <a:rPr lang="en-US" sz="2000" dirty="0" err="1"/>
              <a:t>ele</a:t>
            </a:r>
            <a:r>
              <a:rPr lang="en-US" sz="2000" dirty="0"/>
              <a:t> </a:t>
            </a:r>
            <a:r>
              <a:rPr lang="en-US" sz="2000" dirty="0" err="1"/>
              <a:t>corespunz</a:t>
            </a:r>
            <a:r>
              <a:rPr lang="ro-RO" sz="2000" dirty="0"/>
              <a:t>ă</a:t>
            </a:r>
            <a:r>
              <a:rPr lang="en-US" sz="2000" dirty="0"/>
              <a:t>tor. </a:t>
            </a:r>
            <a:r>
              <a:rPr lang="vi-VN" sz="2000" dirty="0"/>
              <a:t>(cantitativ).</a:t>
            </a:r>
            <a:endParaRPr lang="en-US" sz="2000" dirty="0"/>
          </a:p>
          <a:p>
            <a:pPr algn="just" eaLnBrk="1" hangingPunct="1">
              <a:defRPr/>
            </a:pPr>
            <a:r>
              <a:rPr lang="en-US" sz="2000" dirty="0"/>
              <a:t>A</a:t>
            </a:r>
            <a:r>
              <a:rPr lang="vi-VN" sz="2000" dirty="0"/>
              <a:t>liment</a:t>
            </a:r>
            <a:r>
              <a:rPr lang="en-US" sz="2000" dirty="0" err="1"/>
              <a:t>ele</a:t>
            </a:r>
            <a:r>
              <a:rPr lang="vi-VN" sz="2000" dirty="0"/>
              <a:t>, care </a:t>
            </a:r>
            <a:r>
              <a:rPr lang="en-US" sz="2000" dirty="0" err="1"/>
              <a:t>sunt</a:t>
            </a:r>
            <a:r>
              <a:rPr lang="vi-VN" sz="2000" dirty="0"/>
              <a:t> la sol / baza piramidei </a:t>
            </a:r>
            <a:r>
              <a:rPr lang="en-US" sz="2000" dirty="0"/>
              <a:t>pot  fi </a:t>
            </a:r>
            <a:r>
              <a:rPr lang="vi-VN" sz="2000" dirty="0"/>
              <a:t> servit</a:t>
            </a:r>
            <a:r>
              <a:rPr lang="en-US" sz="2000" dirty="0"/>
              <a:t>e</a:t>
            </a:r>
            <a:r>
              <a:rPr lang="vi-VN" sz="2000" dirty="0"/>
              <a:t> ca cel mai </a:t>
            </a:r>
            <a:r>
              <a:rPr lang="en-US" sz="2000" dirty="0"/>
              <a:t>bun </a:t>
            </a:r>
            <a:r>
              <a:rPr lang="en-US" sz="2000" dirty="0" err="1"/>
              <a:t>meniu</a:t>
            </a:r>
            <a:r>
              <a:rPr lang="vi-VN" sz="2000" dirty="0"/>
              <a:t> </a:t>
            </a:r>
            <a:r>
              <a:rPr lang="en-US" sz="2000" dirty="0" err="1"/>
              <a:t>spre</a:t>
            </a:r>
            <a:r>
              <a:rPr lang="en-US" sz="2000" dirty="0"/>
              <a:t> </a:t>
            </a:r>
            <a:r>
              <a:rPr lang="en-US" sz="2000" dirty="0" err="1"/>
              <a:t>deosebire</a:t>
            </a:r>
            <a:r>
              <a:rPr lang="en-US" sz="2000" dirty="0"/>
              <a:t> de</a:t>
            </a:r>
            <a:r>
              <a:rPr lang="vi-VN" sz="2000" dirty="0"/>
              <a:t> produsele alimentare </a:t>
            </a:r>
            <a:r>
              <a:rPr lang="en-US" sz="2000" dirty="0"/>
              <a:t>de la v</a:t>
            </a:r>
            <a:r>
              <a:rPr lang="ro-RO" sz="2000" dirty="0"/>
              <a:t>â</a:t>
            </a:r>
            <a:r>
              <a:rPr lang="en-US" sz="2000" dirty="0" err="1"/>
              <a:t>rful</a:t>
            </a:r>
            <a:r>
              <a:rPr lang="en-US" sz="2000" dirty="0"/>
              <a:t> </a:t>
            </a:r>
            <a:r>
              <a:rPr lang="en-US" sz="2000" dirty="0" err="1"/>
              <a:t>piramidei</a:t>
            </a:r>
            <a:r>
              <a:rPr lang="en-US" sz="2000" dirty="0"/>
              <a:t>.</a:t>
            </a:r>
            <a:endParaRPr lang="vi-VN" sz="2000" dirty="0"/>
          </a:p>
          <a:p>
            <a:pPr algn="just" eaLnBrk="1" hangingPunct="1">
              <a:defRPr/>
            </a:pPr>
            <a:endParaRPr lang="ro-RO" sz="2000" dirty="0"/>
          </a:p>
        </p:txBody>
      </p:sp>
      <p:pic>
        <p:nvPicPr>
          <p:cNvPr id="6" name="Picture 5"/>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4495800" y="1524000"/>
            <a:ext cx="4499263" cy="5181600"/>
          </a:xfrm>
          <a:prstGeom prst="rect">
            <a:avLst/>
          </a:prstGeom>
        </p:spPr>
      </p:pic>
    </p:spTree>
    <p:extLst>
      <p:ext uri="{BB962C8B-B14F-4D97-AF65-F5344CB8AC3E}">
        <p14:creationId xmlns:p14="http://schemas.microsoft.com/office/powerpoint/2010/main" xmlns="" val="198809146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1219200"/>
            <a:ext cx="8534400" cy="5105400"/>
          </a:xfrm>
        </p:spPr>
        <p:txBody>
          <a:bodyPr>
            <a:normAutofit/>
          </a:bodyPr>
          <a:lstStyle/>
          <a:p>
            <a:pPr algn="just"/>
            <a:r>
              <a:rPr lang="en-US" sz="2400" dirty="0"/>
              <a:t>1.Mânc</a:t>
            </a:r>
            <a:r>
              <a:rPr lang="vi-VN" sz="2400" dirty="0"/>
              <a:t>ă</a:t>
            </a:r>
            <a:r>
              <a:rPr lang="en-US" sz="2400" dirty="0" err="1"/>
              <a:t>rurile</a:t>
            </a:r>
            <a:r>
              <a:rPr lang="en-US" sz="2400" dirty="0"/>
              <a:t> </a:t>
            </a:r>
            <a:r>
              <a:rPr lang="en-US" sz="2400" dirty="0" err="1"/>
              <a:t>bazate</a:t>
            </a:r>
            <a:r>
              <a:rPr lang="en-US" sz="2400" dirty="0"/>
              <a:t> </a:t>
            </a:r>
            <a:r>
              <a:rPr lang="en-US" sz="2400" dirty="0" err="1"/>
              <a:t>pe</a:t>
            </a:r>
            <a:r>
              <a:rPr lang="en-US" sz="2400" dirty="0"/>
              <a:t> </a:t>
            </a:r>
            <a:r>
              <a:rPr lang="en-US" sz="2400" dirty="0" err="1"/>
              <a:t>amidon</a:t>
            </a:r>
            <a:endParaRPr lang="en-US" sz="2400" dirty="0"/>
          </a:p>
          <a:p>
            <a:pPr algn="just"/>
            <a:r>
              <a:rPr lang="en-US" sz="2400" dirty="0" err="1"/>
              <a:t>Mânc</a:t>
            </a:r>
            <a:r>
              <a:rPr lang="vi-VN" sz="2400" dirty="0"/>
              <a:t>ă</a:t>
            </a:r>
            <a:r>
              <a:rPr lang="en-US" sz="2400" dirty="0" err="1"/>
              <a:t>rurile</a:t>
            </a:r>
            <a:r>
              <a:rPr lang="en-US" sz="2400" dirty="0"/>
              <a:t> cu </a:t>
            </a:r>
            <a:r>
              <a:rPr lang="en-US" sz="2400" dirty="0" err="1"/>
              <a:t>amidon</a:t>
            </a:r>
            <a:r>
              <a:rPr lang="en-US" sz="2400" dirty="0"/>
              <a:t> </a:t>
            </a:r>
            <a:r>
              <a:rPr lang="en-US" sz="2400" dirty="0" err="1"/>
              <a:t>ca</a:t>
            </a:r>
            <a:r>
              <a:rPr lang="en-US" sz="2400" dirty="0"/>
              <a:t> </a:t>
            </a:r>
            <a:r>
              <a:rPr lang="en-US" sz="2400" dirty="0" err="1"/>
              <a:t>painea</a:t>
            </a:r>
            <a:r>
              <a:rPr lang="en-US" sz="2400" dirty="0"/>
              <a:t>, </a:t>
            </a:r>
            <a:r>
              <a:rPr lang="en-US" sz="2400" dirty="0" err="1"/>
              <a:t>cereale</a:t>
            </a:r>
            <a:r>
              <a:rPr lang="en-US" sz="2400" dirty="0"/>
              <a:t>, </a:t>
            </a:r>
            <a:r>
              <a:rPr lang="en-US" sz="2400" dirty="0" err="1"/>
              <a:t>orez</a:t>
            </a:r>
            <a:r>
              <a:rPr lang="en-US" sz="2400" dirty="0"/>
              <a:t>, paste </a:t>
            </a:r>
            <a:r>
              <a:rPr lang="en-US" sz="2400" dirty="0" err="1"/>
              <a:t>si</a:t>
            </a:r>
            <a:r>
              <a:rPr lang="en-US" sz="2400" dirty="0"/>
              <a:t> </a:t>
            </a:r>
            <a:r>
              <a:rPr lang="en-US" sz="2400" dirty="0" err="1"/>
              <a:t>cartofi</a:t>
            </a:r>
            <a:r>
              <a:rPr lang="en-US" sz="2400" dirty="0"/>
              <a:t> </a:t>
            </a:r>
            <a:r>
              <a:rPr lang="en-US" sz="2400" dirty="0" err="1"/>
              <a:t>sunt</a:t>
            </a:r>
            <a:r>
              <a:rPr lang="en-US" sz="2400" dirty="0"/>
              <a:t> o </a:t>
            </a:r>
            <a:r>
              <a:rPr lang="en-US" sz="2400" dirty="0" err="1"/>
              <a:t>componenta</a:t>
            </a:r>
            <a:r>
              <a:rPr lang="en-US" sz="2400" dirty="0"/>
              <a:t> </a:t>
            </a:r>
            <a:r>
              <a:rPr lang="en-US" sz="2400" dirty="0" err="1"/>
              <a:t>importanta</a:t>
            </a:r>
            <a:r>
              <a:rPr lang="en-US" sz="2400" dirty="0"/>
              <a:t> a </a:t>
            </a:r>
            <a:r>
              <a:rPr lang="en-US" sz="2400" dirty="0" err="1"/>
              <a:t>unei</a:t>
            </a:r>
            <a:r>
              <a:rPr lang="en-US" sz="2400" dirty="0"/>
              <a:t> </a:t>
            </a:r>
            <a:r>
              <a:rPr lang="en-US" sz="2400" dirty="0" err="1"/>
              <a:t>mese</a:t>
            </a:r>
            <a:r>
              <a:rPr lang="en-US" sz="2400" dirty="0"/>
              <a:t> </a:t>
            </a:r>
            <a:r>
              <a:rPr lang="en-US" sz="2400" dirty="0" err="1"/>
              <a:t>sanatoase</a:t>
            </a:r>
            <a:r>
              <a:rPr lang="en-US" sz="2400" dirty="0"/>
              <a:t> </a:t>
            </a:r>
            <a:r>
              <a:rPr lang="en-US" sz="2400" dirty="0" err="1"/>
              <a:t>si</a:t>
            </a:r>
            <a:r>
              <a:rPr lang="en-US" sz="2400" dirty="0"/>
              <a:t> </a:t>
            </a:r>
            <a:r>
              <a:rPr lang="en-US" sz="2400" dirty="0" err="1"/>
              <a:t>ar</a:t>
            </a:r>
            <a:r>
              <a:rPr lang="en-US" sz="2400" dirty="0"/>
              <a:t> </a:t>
            </a:r>
            <a:r>
              <a:rPr lang="en-US" sz="2400" dirty="0" err="1"/>
              <a:t>trebui</a:t>
            </a:r>
            <a:r>
              <a:rPr lang="en-US" sz="2400" dirty="0"/>
              <a:t> </a:t>
            </a:r>
            <a:r>
              <a:rPr lang="en-US" sz="2400" dirty="0" err="1"/>
              <a:t>sa</a:t>
            </a:r>
            <a:r>
              <a:rPr lang="en-US" sz="2400" dirty="0"/>
              <a:t> </a:t>
            </a:r>
            <a:r>
              <a:rPr lang="en-US" sz="2400" dirty="0" err="1"/>
              <a:t>reprezinte</a:t>
            </a:r>
            <a:r>
              <a:rPr lang="en-US" sz="2400" dirty="0"/>
              <a:t> o </a:t>
            </a:r>
            <a:r>
              <a:rPr lang="en-US" sz="2400" dirty="0" err="1"/>
              <a:t>treime</a:t>
            </a:r>
            <a:r>
              <a:rPr lang="en-US" sz="2400" dirty="0"/>
              <a:t> din </a:t>
            </a:r>
            <a:r>
              <a:rPr lang="en-US" sz="2400" dirty="0" err="1"/>
              <a:t>mancare</a:t>
            </a:r>
            <a:r>
              <a:rPr lang="en-US" sz="2400" dirty="0"/>
              <a:t> </a:t>
            </a:r>
            <a:r>
              <a:rPr lang="en-US" sz="2400" dirty="0" err="1"/>
              <a:t>consumata</a:t>
            </a:r>
            <a:r>
              <a:rPr lang="en-US" sz="2400" dirty="0"/>
              <a:t>. </a:t>
            </a:r>
            <a:r>
              <a:rPr lang="en-US" sz="2400" dirty="0" err="1"/>
              <a:t>Sunt</a:t>
            </a:r>
            <a:r>
              <a:rPr lang="en-US" sz="2400" dirty="0"/>
              <a:t> o </a:t>
            </a:r>
            <a:r>
              <a:rPr lang="en-US" sz="2400" dirty="0" err="1"/>
              <a:t>surs</a:t>
            </a:r>
            <a:r>
              <a:rPr lang="vi-VN" sz="2400" dirty="0"/>
              <a:t>ă</a:t>
            </a:r>
            <a:r>
              <a:rPr lang="en-US" sz="2400" dirty="0"/>
              <a:t> de </a:t>
            </a:r>
            <a:r>
              <a:rPr lang="en-US" sz="2400" dirty="0" err="1"/>
              <a:t>energie</a:t>
            </a:r>
            <a:r>
              <a:rPr lang="en-US" sz="2400" dirty="0"/>
              <a:t> </a:t>
            </a:r>
            <a:r>
              <a:rPr lang="en-US" sz="2400" dirty="0" err="1"/>
              <a:t>si</a:t>
            </a:r>
            <a:r>
              <a:rPr lang="en-US" sz="2400" dirty="0"/>
              <a:t> </a:t>
            </a:r>
            <a:r>
              <a:rPr lang="en-US" sz="2400" dirty="0" err="1"/>
              <a:t>sursa</a:t>
            </a:r>
            <a:r>
              <a:rPr lang="en-US" sz="2400" dirty="0"/>
              <a:t> </a:t>
            </a:r>
            <a:r>
              <a:rPr lang="en-US" sz="2400" dirty="0" err="1"/>
              <a:t>principala</a:t>
            </a:r>
            <a:r>
              <a:rPr lang="en-US" sz="2400" dirty="0"/>
              <a:t> de </a:t>
            </a:r>
            <a:r>
              <a:rPr lang="en-US" sz="2400" dirty="0" err="1"/>
              <a:t>nutrienti</a:t>
            </a:r>
            <a:r>
              <a:rPr lang="en-US" sz="2400" dirty="0"/>
              <a:t> in </a:t>
            </a:r>
            <a:r>
              <a:rPr lang="en-US" sz="2400" dirty="0" err="1"/>
              <a:t>dieta</a:t>
            </a:r>
            <a:r>
              <a:rPr lang="en-US" sz="2400" dirty="0"/>
              <a:t> </a:t>
            </a:r>
            <a:r>
              <a:rPr lang="en-US" sz="2400" dirty="0" err="1"/>
              <a:t>noastra</a:t>
            </a:r>
            <a:r>
              <a:rPr lang="en-US" sz="2400" dirty="0"/>
              <a:t>. </a:t>
            </a:r>
            <a:r>
              <a:rPr lang="en-US" sz="2400" dirty="0" err="1"/>
              <a:t>Pe</a:t>
            </a:r>
            <a:r>
              <a:rPr lang="en-US" sz="2400" dirty="0"/>
              <a:t> </a:t>
            </a:r>
            <a:r>
              <a:rPr lang="en-US" sz="2400" dirty="0" err="1"/>
              <a:t>langa</a:t>
            </a:r>
            <a:r>
              <a:rPr lang="en-US" sz="2400" dirty="0"/>
              <a:t> </a:t>
            </a:r>
            <a:r>
              <a:rPr lang="en-US" sz="2400" dirty="0" err="1"/>
              <a:t>amidon</a:t>
            </a:r>
            <a:r>
              <a:rPr lang="en-US" sz="2400" dirty="0"/>
              <a:t> </a:t>
            </a:r>
            <a:r>
              <a:rPr lang="en-US" sz="2400" dirty="0" err="1"/>
              <a:t>aceste</a:t>
            </a:r>
            <a:r>
              <a:rPr lang="en-US" sz="2400" dirty="0"/>
              <a:t> </a:t>
            </a:r>
            <a:r>
              <a:rPr lang="en-US" sz="2400" dirty="0" err="1"/>
              <a:t>mancaruri</a:t>
            </a:r>
            <a:r>
              <a:rPr lang="en-US" sz="2400" dirty="0"/>
              <a:t> </a:t>
            </a:r>
            <a:r>
              <a:rPr lang="en-US" sz="2400" dirty="0" err="1"/>
              <a:t>mai</a:t>
            </a:r>
            <a:r>
              <a:rPr lang="en-US" sz="2400" dirty="0"/>
              <a:t> </a:t>
            </a:r>
            <a:r>
              <a:rPr lang="en-US" sz="2400" dirty="0" err="1"/>
              <a:t>contin</a:t>
            </a:r>
            <a:r>
              <a:rPr lang="en-US" sz="2400" dirty="0"/>
              <a:t> </a:t>
            </a:r>
            <a:r>
              <a:rPr lang="en-US" sz="2400" dirty="0" err="1"/>
              <a:t>si</a:t>
            </a:r>
            <a:r>
              <a:rPr lang="en-US" sz="2400" dirty="0"/>
              <a:t> </a:t>
            </a:r>
            <a:r>
              <a:rPr lang="en-US" sz="2400" dirty="0" err="1"/>
              <a:t>fibre</a:t>
            </a:r>
            <a:r>
              <a:rPr lang="en-US" sz="2400" dirty="0"/>
              <a:t>, </a:t>
            </a:r>
            <a:r>
              <a:rPr lang="en-US" sz="2400" dirty="0" err="1"/>
              <a:t>calciu</a:t>
            </a:r>
            <a:r>
              <a:rPr lang="en-US" sz="2400" dirty="0"/>
              <a:t>, </a:t>
            </a:r>
            <a:r>
              <a:rPr lang="en-US" sz="2400" dirty="0" err="1"/>
              <a:t>fier</a:t>
            </a:r>
            <a:r>
              <a:rPr lang="en-US" sz="2400" dirty="0"/>
              <a:t> </a:t>
            </a:r>
            <a:r>
              <a:rPr lang="en-US" sz="2400" dirty="0" err="1"/>
              <a:t>si</a:t>
            </a:r>
            <a:r>
              <a:rPr lang="en-US" sz="2400" dirty="0"/>
              <a:t> </a:t>
            </a:r>
            <a:r>
              <a:rPr lang="en-US" sz="2400" dirty="0" err="1"/>
              <a:t>vitamina</a:t>
            </a:r>
            <a:r>
              <a:rPr lang="en-US" sz="2400" dirty="0"/>
              <a:t> B.</a:t>
            </a:r>
          </a:p>
          <a:p>
            <a:pPr algn="just"/>
            <a:r>
              <a:rPr lang="en-US" sz="2400" dirty="0" err="1"/>
              <a:t>Majoritatea</a:t>
            </a:r>
            <a:r>
              <a:rPr lang="en-US" sz="2400" dirty="0"/>
              <a:t> </a:t>
            </a:r>
            <a:r>
              <a:rPr lang="en-US" sz="2400" dirty="0" err="1"/>
              <a:t>oamenilor</a:t>
            </a:r>
            <a:r>
              <a:rPr lang="en-US" sz="2400" dirty="0"/>
              <a:t> </a:t>
            </a:r>
            <a:r>
              <a:rPr lang="en-US" sz="2400" dirty="0" err="1"/>
              <a:t>ar</a:t>
            </a:r>
            <a:r>
              <a:rPr lang="en-US" sz="2400" dirty="0"/>
              <a:t> </a:t>
            </a:r>
            <a:r>
              <a:rPr lang="en-US" sz="2400" dirty="0" err="1"/>
              <a:t>trebui</a:t>
            </a:r>
            <a:r>
              <a:rPr lang="en-US" sz="2400" dirty="0"/>
              <a:t> </a:t>
            </a:r>
            <a:r>
              <a:rPr lang="en-US" sz="2400" dirty="0" err="1"/>
              <a:t>sa</a:t>
            </a:r>
            <a:r>
              <a:rPr lang="en-US" sz="2400" dirty="0"/>
              <a:t> consume </a:t>
            </a:r>
            <a:r>
              <a:rPr lang="en-US" sz="2400" dirty="0" err="1"/>
              <a:t>mancaruri</a:t>
            </a:r>
            <a:r>
              <a:rPr lang="en-US" sz="2400" dirty="0"/>
              <a:t> cu </a:t>
            </a:r>
            <a:r>
              <a:rPr lang="en-US" sz="2400" dirty="0" err="1"/>
              <a:t>amidon</a:t>
            </a:r>
            <a:r>
              <a:rPr lang="en-US" sz="2400" dirty="0"/>
              <a:t> </a:t>
            </a:r>
            <a:r>
              <a:rPr lang="en-US" sz="2400" dirty="0" err="1"/>
              <a:t>sau</a:t>
            </a:r>
            <a:r>
              <a:rPr lang="en-US" sz="2400" dirty="0"/>
              <a:t> </a:t>
            </a:r>
            <a:r>
              <a:rPr lang="en-US" sz="2400" dirty="0" err="1"/>
              <a:t>ar</a:t>
            </a:r>
            <a:r>
              <a:rPr lang="en-US" sz="2400" dirty="0"/>
              <a:t> </a:t>
            </a:r>
            <a:r>
              <a:rPr lang="en-US" sz="2400" dirty="0" err="1"/>
              <a:t>trebui</a:t>
            </a:r>
            <a:r>
              <a:rPr lang="en-US" sz="2400" dirty="0"/>
              <a:t> </a:t>
            </a:r>
            <a:r>
              <a:rPr lang="en-US" sz="2400" dirty="0" err="1"/>
              <a:t>sa</a:t>
            </a:r>
            <a:r>
              <a:rPr lang="en-US" sz="2400" dirty="0"/>
              <a:t> </a:t>
            </a:r>
            <a:r>
              <a:rPr lang="en-US" sz="2400" dirty="0" err="1"/>
              <a:t>includa</a:t>
            </a:r>
            <a:r>
              <a:rPr lang="en-US" sz="2400" dirty="0"/>
              <a:t> </a:t>
            </a:r>
            <a:r>
              <a:rPr lang="en-US" sz="2400" dirty="0" err="1"/>
              <a:t>cel</a:t>
            </a:r>
            <a:r>
              <a:rPr lang="en-US" sz="2400" dirty="0"/>
              <a:t> </a:t>
            </a:r>
            <a:r>
              <a:rPr lang="en-US" sz="2400" dirty="0" err="1"/>
              <a:t>putin</a:t>
            </a:r>
            <a:r>
              <a:rPr lang="en-US" sz="2400" dirty="0"/>
              <a:t> o </a:t>
            </a:r>
            <a:r>
              <a:rPr lang="en-US" sz="2400" dirty="0" err="1"/>
              <a:t>masa</a:t>
            </a:r>
            <a:r>
              <a:rPr lang="en-US" sz="2400" dirty="0"/>
              <a:t> care </a:t>
            </a:r>
            <a:r>
              <a:rPr lang="en-US" sz="2400" dirty="0" err="1"/>
              <a:t>contine</a:t>
            </a:r>
            <a:r>
              <a:rPr lang="en-US" sz="2400" dirty="0"/>
              <a:t> </a:t>
            </a:r>
            <a:r>
              <a:rPr lang="en-US" sz="2400" dirty="0" err="1"/>
              <a:t>mancaruri</a:t>
            </a:r>
            <a:r>
              <a:rPr lang="en-US" sz="2400" dirty="0"/>
              <a:t> cu </a:t>
            </a:r>
            <a:r>
              <a:rPr lang="en-US" sz="2400" dirty="0" err="1"/>
              <a:t>amidon</a:t>
            </a:r>
            <a:r>
              <a:rPr lang="en-US" sz="2400" dirty="0"/>
              <a:t>.</a:t>
            </a:r>
          </a:p>
          <a:p>
            <a:pPr algn="just"/>
            <a:r>
              <a:rPr lang="en-US" sz="2400" dirty="0"/>
              <a:t>Tot </a:t>
            </a:r>
            <a:r>
              <a:rPr lang="en-US" sz="2400" dirty="0" err="1"/>
              <a:t>ce</a:t>
            </a:r>
            <a:r>
              <a:rPr lang="en-US" sz="2400" dirty="0"/>
              <a:t> </a:t>
            </a:r>
            <a:r>
              <a:rPr lang="en-US" sz="2400" dirty="0" err="1"/>
              <a:t>trebuie</a:t>
            </a:r>
            <a:r>
              <a:rPr lang="en-US" sz="2400" dirty="0"/>
              <a:t> </a:t>
            </a:r>
            <a:r>
              <a:rPr lang="en-US" sz="2400" dirty="0" err="1"/>
              <a:t>sa</a:t>
            </a:r>
            <a:r>
              <a:rPr lang="en-US" sz="2400" dirty="0"/>
              <a:t> </a:t>
            </a:r>
            <a:r>
              <a:rPr lang="en-US" sz="2400" dirty="0" err="1"/>
              <a:t>faci</a:t>
            </a:r>
            <a:r>
              <a:rPr lang="en-US" sz="2400" dirty="0"/>
              <a:t> </a:t>
            </a:r>
            <a:r>
              <a:rPr lang="en-US" sz="2400" dirty="0" err="1"/>
              <a:t>este</a:t>
            </a:r>
            <a:r>
              <a:rPr lang="en-US" sz="2400" dirty="0"/>
              <a:t> </a:t>
            </a:r>
            <a:r>
              <a:rPr lang="en-US" sz="2400" dirty="0" err="1"/>
              <a:t>sa</a:t>
            </a:r>
            <a:r>
              <a:rPr lang="en-US" sz="2400" dirty="0"/>
              <a:t> </a:t>
            </a:r>
            <a:r>
              <a:rPr lang="en-US" sz="2400" dirty="0" err="1"/>
              <a:t>ai</a:t>
            </a:r>
            <a:r>
              <a:rPr lang="en-US" sz="2400" dirty="0"/>
              <a:t> </a:t>
            </a:r>
            <a:r>
              <a:rPr lang="en-US" sz="2400" dirty="0" err="1"/>
              <a:t>grija</a:t>
            </a:r>
            <a:r>
              <a:rPr lang="en-US" sz="2400" dirty="0"/>
              <a:t> la </a:t>
            </a:r>
            <a:r>
              <a:rPr lang="en-US" sz="2400" dirty="0" err="1"/>
              <a:t>ce</a:t>
            </a:r>
            <a:r>
              <a:rPr lang="en-US" sz="2400" dirty="0"/>
              <a:t> </a:t>
            </a:r>
            <a:r>
              <a:rPr lang="en-US" sz="2400" dirty="0" err="1"/>
              <a:t>mai</a:t>
            </a:r>
            <a:r>
              <a:rPr lang="en-US" sz="2400" dirty="0"/>
              <a:t> </a:t>
            </a:r>
            <a:r>
              <a:rPr lang="en-US" sz="2400" dirty="0" err="1"/>
              <a:t>adaugi</a:t>
            </a:r>
            <a:r>
              <a:rPr lang="en-US" sz="2400" dirty="0"/>
              <a:t> </a:t>
            </a:r>
            <a:r>
              <a:rPr lang="en-US" sz="2400" dirty="0" err="1"/>
              <a:t>cand</a:t>
            </a:r>
            <a:r>
              <a:rPr lang="en-US" sz="2400" dirty="0"/>
              <a:t> </a:t>
            </a:r>
            <a:r>
              <a:rPr lang="en-US" sz="2400" dirty="0" err="1"/>
              <a:t>gatesti</a:t>
            </a:r>
            <a:r>
              <a:rPr lang="en-US" sz="2400" dirty="0"/>
              <a:t> </a:t>
            </a:r>
            <a:r>
              <a:rPr lang="en-US" sz="2400" dirty="0" err="1"/>
              <a:t>aceste</a:t>
            </a:r>
            <a:r>
              <a:rPr lang="en-US" sz="2400" dirty="0"/>
              <a:t> </a:t>
            </a:r>
            <a:r>
              <a:rPr lang="en-US" sz="2400" dirty="0" err="1"/>
              <a:t>manc</a:t>
            </a:r>
            <a:r>
              <a:rPr lang="vi-VN" sz="2400" dirty="0"/>
              <a:t>ă</a:t>
            </a:r>
            <a:r>
              <a:rPr lang="en-US" sz="2400" dirty="0" err="1"/>
              <a:t>ruri</a:t>
            </a:r>
            <a:r>
              <a:rPr lang="en-US" sz="2400" dirty="0"/>
              <a:t>, </a:t>
            </a:r>
            <a:r>
              <a:rPr lang="en-US" sz="2400" dirty="0" err="1"/>
              <a:t>deoarece</a:t>
            </a:r>
            <a:r>
              <a:rPr lang="en-US" sz="2400" dirty="0"/>
              <a:t> </a:t>
            </a:r>
            <a:r>
              <a:rPr lang="en-US" sz="2400" dirty="0" err="1"/>
              <a:t>aceste</a:t>
            </a:r>
            <a:r>
              <a:rPr lang="en-US" sz="2400" dirty="0"/>
              <a:t> ad</a:t>
            </a:r>
            <a:r>
              <a:rPr lang="vi-VN" sz="2400" dirty="0"/>
              <a:t>ă</a:t>
            </a:r>
            <a:r>
              <a:rPr lang="en-US" sz="2400" dirty="0" err="1"/>
              <a:t>ugiri</a:t>
            </a:r>
            <a:r>
              <a:rPr lang="en-US" sz="2400" dirty="0"/>
              <a:t> </a:t>
            </a:r>
            <a:r>
              <a:rPr lang="en-US" sz="2400" dirty="0" err="1"/>
              <a:t>ajuta</a:t>
            </a:r>
            <a:r>
              <a:rPr lang="en-US" sz="2400" dirty="0"/>
              <a:t> la </a:t>
            </a:r>
            <a:r>
              <a:rPr lang="en-US" sz="2400" dirty="0" err="1"/>
              <a:t>crestere</a:t>
            </a:r>
            <a:r>
              <a:rPr lang="en-US" sz="2400" dirty="0"/>
              <a:t> </a:t>
            </a:r>
            <a:r>
              <a:rPr lang="en-US" sz="2400" dirty="0" err="1"/>
              <a:t>caloriilor</a:t>
            </a:r>
            <a:r>
              <a:rPr lang="en-US" sz="2400" dirty="0"/>
              <a:t>.</a:t>
            </a:r>
          </a:p>
          <a:p>
            <a:endParaRPr lang="en-US"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152400" y="46736"/>
            <a:ext cx="957263" cy="95726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6488254" y="46736"/>
            <a:ext cx="2627313" cy="156686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2052" name="Picture 4"/>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4688431" y="46736"/>
            <a:ext cx="1782763" cy="156686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205595591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457200"/>
            <a:ext cx="8458200" cy="5867400"/>
          </a:xfrm>
        </p:spPr>
        <p:txBody>
          <a:bodyPr>
            <a:normAutofit/>
          </a:bodyPr>
          <a:lstStyle/>
          <a:p>
            <a:endParaRPr lang="en-US" dirty="0"/>
          </a:p>
          <a:p>
            <a:r>
              <a:rPr lang="en-US" dirty="0"/>
              <a:t>2. </a:t>
            </a:r>
            <a:r>
              <a:rPr lang="en-US" dirty="0" err="1"/>
              <a:t>Mâncare</a:t>
            </a:r>
            <a:r>
              <a:rPr lang="en-US" dirty="0"/>
              <a:t> integral</a:t>
            </a:r>
            <a:r>
              <a:rPr lang="vi-VN" dirty="0"/>
              <a:t>ă</a:t>
            </a:r>
            <a:endParaRPr lang="en-US" dirty="0"/>
          </a:p>
          <a:p>
            <a:r>
              <a:rPr lang="en-US" dirty="0" err="1"/>
              <a:t>Mâncarea</a:t>
            </a:r>
            <a:r>
              <a:rPr lang="en-US" dirty="0"/>
              <a:t> integral</a:t>
            </a:r>
            <a:r>
              <a:rPr lang="vi-VN" dirty="0"/>
              <a:t>ă</a:t>
            </a:r>
            <a:r>
              <a:rPr lang="en-US" dirty="0"/>
              <a:t> </a:t>
            </a:r>
            <a:r>
              <a:rPr lang="en-US" dirty="0" err="1"/>
              <a:t>conţine</a:t>
            </a:r>
            <a:r>
              <a:rPr lang="en-US" dirty="0"/>
              <a:t> </a:t>
            </a:r>
            <a:r>
              <a:rPr lang="en-US" dirty="0" err="1"/>
              <a:t>mai</a:t>
            </a:r>
            <a:r>
              <a:rPr lang="en-US" dirty="0"/>
              <a:t> </a:t>
            </a:r>
            <a:r>
              <a:rPr lang="en-US" dirty="0" err="1"/>
              <a:t>mulţi</a:t>
            </a:r>
            <a:r>
              <a:rPr lang="en-US" dirty="0"/>
              <a:t> </a:t>
            </a:r>
            <a:r>
              <a:rPr lang="en-US" dirty="0" err="1"/>
              <a:t>nutrienţi</a:t>
            </a:r>
            <a:r>
              <a:rPr lang="en-US" dirty="0"/>
              <a:t> </a:t>
            </a:r>
            <a:r>
              <a:rPr lang="en-US" dirty="0" err="1"/>
              <a:t>decat</a:t>
            </a:r>
            <a:r>
              <a:rPr lang="en-US" dirty="0"/>
              <a:t> </a:t>
            </a:r>
            <a:r>
              <a:rPr lang="en-US" dirty="0" err="1"/>
              <a:t>mânc</a:t>
            </a:r>
            <a:r>
              <a:rPr lang="vi-VN" dirty="0"/>
              <a:t>ă</a:t>
            </a:r>
            <a:r>
              <a:rPr lang="en-US" dirty="0" err="1"/>
              <a:t>rurile</a:t>
            </a:r>
            <a:r>
              <a:rPr lang="en-US" dirty="0"/>
              <a:t> cu </a:t>
            </a:r>
            <a:r>
              <a:rPr lang="en-US" dirty="0" err="1"/>
              <a:t>amidon</a:t>
            </a:r>
            <a:r>
              <a:rPr lang="en-US" dirty="0"/>
              <a:t>, de </a:t>
            </a:r>
            <a:r>
              <a:rPr lang="en-US" dirty="0" err="1"/>
              <a:t>asemenea</a:t>
            </a:r>
            <a:r>
              <a:rPr lang="en-US" dirty="0"/>
              <a:t> </a:t>
            </a:r>
            <a:r>
              <a:rPr lang="en-US" dirty="0" err="1"/>
              <a:t>digestia</a:t>
            </a:r>
            <a:r>
              <a:rPr lang="en-US" dirty="0"/>
              <a:t> </a:t>
            </a:r>
            <a:r>
              <a:rPr lang="en-US" dirty="0" err="1"/>
              <a:t>mânc</a:t>
            </a:r>
            <a:r>
              <a:rPr lang="vi-VN" dirty="0"/>
              <a:t>ă</a:t>
            </a:r>
            <a:r>
              <a:rPr lang="en-US" dirty="0" err="1"/>
              <a:t>rii</a:t>
            </a:r>
            <a:r>
              <a:rPr lang="en-US" dirty="0"/>
              <a:t> </a:t>
            </a:r>
            <a:r>
              <a:rPr lang="en-US" dirty="0" err="1"/>
              <a:t>integrale</a:t>
            </a:r>
            <a:r>
              <a:rPr lang="en-US" dirty="0"/>
              <a:t> se face </a:t>
            </a:r>
            <a:r>
              <a:rPr lang="en-US" dirty="0" err="1"/>
              <a:t>mai</a:t>
            </a:r>
            <a:r>
              <a:rPr lang="en-US" dirty="0"/>
              <a:t> </a:t>
            </a:r>
            <a:r>
              <a:rPr lang="en-US" dirty="0" err="1"/>
              <a:t>încet</a:t>
            </a:r>
            <a:r>
              <a:rPr lang="en-US" dirty="0"/>
              <a:t> </a:t>
            </a:r>
            <a:r>
              <a:rPr lang="en-US" dirty="0" err="1"/>
              <a:t>şi</a:t>
            </a:r>
            <a:r>
              <a:rPr lang="en-US" dirty="0"/>
              <a:t> </a:t>
            </a:r>
            <a:r>
              <a:rPr lang="en-US" dirty="0" err="1"/>
              <a:t>asta</a:t>
            </a:r>
            <a:r>
              <a:rPr lang="en-US" dirty="0"/>
              <a:t> </a:t>
            </a:r>
            <a:r>
              <a:rPr lang="en-US" dirty="0" err="1"/>
              <a:t>ajut</a:t>
            </a:r>
            <a:r>
              <a:rPr lang="vi-VN" dirty="0"/>
              <a:t>ă</a:t>
            </a:r>
            <a:r>
              <a:rPr lang="en-US" dirty="0"/>
              <a:t> s</a:t>
            </a:r>
            <a:r>
              <a:rPr lang="vi-VN" dirty="0"/>
              <a:t>ă</a:t>
            </a:r>
            <a:r>
              <a:rPr lang="en-US" dirty="0"/>
              <a:t> </a:t>
            </a:r>
            <a:r>
              <a:rPr lang="en-US" dirty="0" err="1"/>
              <a:t>te</a:t>
            </a:r>
            <a:r>
              <a:rPr lang="en-US" dirty="0"/>
              <a:t> </a:t>
            </a:r>
            <a:r>
              <a:rPr lang="en-US" dirty="0" err="1"/>
              <a:t>simţi</a:t>
            </a:r>
            <a:r>
              <a:rPr lang="en-US" dirty="0"/>
              <a:t> </a:t>
            </a:r>
            <a:r>
              <a:rPr lang="en-US" dirty="0" err="1"/>
              <a:t>plin</a:t>
            </a:r>
            <a:r>
              <a:rPr lang="vi-VN" dirty="0"/>
              <a:t>ă</a:t>
            </a:r>
            <a:r>
              <a:rPr lang="en-US" dirty="0"/>
              <a:t> </a:t>
            </a:r>
            <a:r>
              <a:rPr lang="en-US" dirty="0" err="1"/>
              <a:t>mai</a:t>
            </a:r>
            <a:r>
              <a:rPr lang="en-US" dirty="0"/>
              <a:t> </a:t>
            </a:r>
            <a:r>
              <a:rPr lang="en-US" dirty="0" err="1"/>
              <a:t>mult</a:t>
            </a:r>
            <a:r>
              <a:rPr lang="en-US" dirty="0"/>
              <a:t> </a:t>
            </a:r>
            <a:r>
              <a:rPr lang="en-US" dirty="0" err="1"/>
              <a:t>timp</a:t>
            </a:r>
            <a:r>
              <a:rPr lang="en-US" dirty="0"/>
              <a:t>.</a:t>
            </a:r>
          </a:p>
          <a:p>
            <a:r>
              <a:rPr lang="en-US" dirty="0" err="1"/>
              <a:t>Mânc</a:t>
            </a:r>
            <a:r>
              <a:rPr lang="vi-VN" dirty="0"/>
              <a:t>ă</a:t>
            </a:r>
            <a:r>
              <a:rPr lang="en-US" dirty="0" err="1"/>
              <a:t>rurile</a:t>
            </a:r>
            <a:r>
              <a:rPr lang="en-US" dirty="0"/>
              <a:t> </a:t>
            </a:r>
            <a:r>
              <a:rPr lang="en-US" dirty="0" err="1"/>
              <a:t>integrale</a:t>
            </a:r>
            <a:r>
              <a:rPr lang="en-US" dirty="0"/>
              <a:t> se </a:t>
            </a:r>
            <a:r>
              <a:rPr lang="en-US" dirty="0" err="1"/>
              <a:t>compun</a:t>
            </a:r>
            <a:r>
              <a:rPr lang="en-US" dirty="0"/>
              <a:t> din:</a:t>
            </a:r>
          </a:p>
          <a:p>
            <a:r>
              <a:rPr lang="en-US" dirty="0"/>
              <a:t>- f</a:t>
            </a:r>
            <a:r>
              <a:rPr lang="vi-VN" dirty="0"/>
              <a:t>ă</a:t>
            </a:r>
            <a:r>
              <a:rPr lang="en-US" dirty="0"/>
              <a:t>in</a:t>
            </a:r>
            <a:r>
              <a:rPr lang="vi-VN" dirty="0"/>
              <a:t>ă</a:t>
            </a:r>
            <a:r>
              <a:rPr lang="en-US" dirty="0"/>
              <a:t> integral</a:t>
            </a:r>
            <a:r>
              <a:rPr lang="vi-VN" dirty="0"/>
              <a:t>ă</a:t>
            </a:r>
            <a:r>
              <a:rPr lang="en-US" dirty="0"/>
              <a:t>, </a:t>
            </a:r>
            <a:r>
              <a:rPr lang="en-US" dirty="0" err="1"/>
              <a:t>pâine</a:t>
            </a:r>
            <a:r>
              <a:rPr lang="en-US" dirty="0"/>
              <a:t> integral</a:t>
            </a:r>
            <a:r>
              <a:rPr lang="vi-VN" dirty="0"/>
              <a:t>ă</a:t>
            </a:r>
            <a:r>
              <a:rPr lang="en-US" dirty="0"/>
              <a:t>- paste </a:t>
            </a:r>
            <a:r>
              <a:rPr lang="en-US" dirty="0" err="1"/>
              <a:t>integrale</a:t>
            </a:r>
            <a:r>
              <a:rPr lang="en-US" dirty="0"/>
              <a:t> </a:t>
            </a:r>
            <a:r>
              <a:rPr lang="en-US" dirty="0" err="1"/>
              <a:t>si</a:t>
            </a:r>
            <a:r>
              <a:rPr lang="en-US" dirty="0"/>
              <a:t> </a:t>
            </a:r>
            <a:r>
              <a:rPr lang="en-US" dirty="0" err="1"/>
              <a:t>orez</a:t>
            </a:r>
            <a:r>
              <a:rPr lang="en-US" dirty="0"/>
              <a:t> </a:t>
            </a:r>
            <a:r>
              <a:rPr lang="en-US" dirty="0" err="1"/>
              <a:t>brun</a:t>
            </a:r>
            <a:endParaRPr lang="en-US" dirty="0"/>
          </a:p>
          <a:p>
            <a:r>
              <a:rPr lang="en-US" dirty="0"/>
              <a:t>- </a:t>
            </a:r>
            <a:r>
              <a:rPr lang="en-US" dirty="0" err="1"/>
              <a:t>cereale</a:t>
            </a:r>
            <a:r>
              <a:rPr lang="en-US" dirty="0"/>
              <a:t> </a:t>
            </a:r>
            <a:r>
              <a:rPr lang="en-US" dirty="0" err="1"/>
              <a:t>integrale</a:t>
            </a:r>
            <a:endParaRPr lang="en-US" dirty="0"/>
          </a:p>
          <a:p>
            <a:endParaRPr lang="en-US"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3048000" y="4876800"/>
            <a:ext cx="2725737" cy="15843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3075" name="Picture 3"/>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6154737" y="4191000"/>
            <a:ext cx="2895600" cy="157956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3076" name="Picture 4"/>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7312629" y="152400"/>
            <a:ext cx="1592928" cy="1143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169479990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838200"/>
            <a:ext cx="8686800" cy="5715000"/>
          </a:xfrm>
        </p:spPr>
        <p:txBody>
          <a:bodyPr>
            <a:normAutofit/>
          </a:bodyPr>
          <a:lstStyle/>
          <a:p>
            <a:r>
              <a:rPr lang="en-US" dirty="0"/>
              <a:t>3. </a:t>
            </a:r>
            <a:r>
              <a:rPr lang="en-US" dirty="0" err="1"/>
              <a:t>Fructe</a:t>
            </a:r>
            <a:r>
              <a:rPr lang="en-US" dirty="0"/>
              <a:t> </a:t>
            </a:r>
            <a:r>
              <a:rPr lang="en-US" dirty="0" err="1"/>
              <a:t>şi</a:t>
            </a:r>
            <a:r>
              <a:rPr lang="en-US" dirty="0"/>
              <a:t> legume</a:t>
            </a:r>
          </a:p>
          <a:p>
            <a:endParaRPr lang="en-US" dirty="0"/>
          </a:p>
          <a:p>
            <a:r>
              <a:rPr lang="en-US" dirty="0" err="1"/>
              <a:t>Mulţi</a:t>
            </a:r>
            <a:r>
              <a:rPr lang="en-US" dirty="0"/>
              <a:t> </a:t>
            </a:r>
            <a:r>
              <a:rPr lang="en-US" dirty="0" err="1"/>
              <a:t>oameni</a:t>
            </a:r>
            <a:r>
              <a:rPr lang="en-US" dirty="0"/>
              <a:t> </a:t>
            </a:r>
            <a:r>
              <a:rPr lang="en-US" dirty="0" err="1"/>
              <a:t>ştiu</a:t>
            </a:r>
            <a:r>
              <a:rPr lang="en-US" dirty="0"/>
              <a:t> c</a:t>
            </a:r>
            <a:r>
              <a:rPr lang="vi-VN" dirty="0"/>
              <a:t>ă</a:t>
            </a:r>
            <a:r>
              <a:rPr lang="en-US" dirty="0"/>
              <a:t> </a:t>
            </a:r>
            <a:r>
              <a:rPr lang="en-US" dirty="0" err="1"/>
              <a:t>ar</a:t>
            </a:r>
            <a:r>
              <a:rPr lang="en-US" dirty="0"/>
              <a:t> </a:t>
            </a:r>
            <a:r>
              <a:rPr lang="en-US" dirty="0" err="1"/>
              <a:t>trebui</a:t>
            </a:r>
            <a:r>
              <a:rPr lang="en-US" dirty="0"/>
              <a:t> s</a:t>
            </a:r>
            <a:r>
              <a:rPr lang="vi-VN" dirty="0"/>
              <a:t>ă</a:t>
            </a:r>
            <a:r>
              <a:rPr lang="en-US" dirty="0"/>
              <a:t> m</a:t>
            </a:r>
            <a:r>
              <a:rPr lang="vi-VN" dirty="0"/>
              <a:t>ă</a:t>
            </a:r>
            <a:r>
              <a:rPr lang="en-US" dirty="0" err="1"/>
              <a:t>nânce</a:t>
            </a:r>
            <a:r>
              <a:rPr lang="en-US" dirty="0"/>
              <a:t> </a:t>
            </a:r>
            <a:r>
              <a:rPr lang="en-US" dirty="0" err="1"/>
              <a:t>multe</a:t>
            </a:r>
            <a:r>
              <a:rPr lang="en-US" dirty="0"/>
              <a:t> </a:t>
            </a:r>
            <a:r>
              <a:rPr lang="en-US" dirty="0" err="1"/>
              <a:t>fructe</a:t>
            </a:r>
            <a:r>
              <a:rPr lang="en-US" dirty="0"/>
              <a:t> </a:t>
            </a:r>
            <a:r>
              <a:rPr lang="en-US" dirty="0" err="1"/>
              <a:t>şi</a:t>
            </a:r>
            <a:r>
              <a:rPr lang="en-US" dirty="0"/>
              <a:t> legume, </a:t>
            </a:r>
            <a:r>
              <a:rPr lang="en-US" dirty="0" err="1"/>
              <a:t>dar</a:t>
            </a:r>
            <a:r>
              <a:rPr lang="en-US" dirty="0"/>
              <a:t> </a:t>
            </a:r>
            <a:r>
              <a:rPr lang="en-US" dirty="0" err="1"/>
              <a:t>majoritatea</a:t>
            </a:r>
            <a:r>
              <a:rPr lang="en-US" dirty="0"/>
              <a:t> </a:t>
            </a:r>
            <a:r>
              <a:rPr lang="en-US" dirty="0" err="1"/>
              <a:t>ignor</a:t>
            </a:r>
            <a:r>
              <a:rPr lang="vi-VN" dirty="0"/>
              <a:t>ă</a:t>
            </a:r>
            <a:r>
              <a:rPr lang="en-US" dirty="0"/>
              <a:t> </a:t>
            </a:r>
            <a:r>
              <a:rPr lang="en-US" dirty="0" err="1"/>
              <a:t>acest</a:t>
            </a:r>
            <a:r>
              <a:rPr lang="en-US" dirty="0"/>
              <a:t> </a:t>
            </a:r>
            <a:r>
              <a:rPr lang="en-US" dirty="0" err="1"/>
              <a:t>lucru</a:t>
            </a:r>
            <a:r>
              <a:rPr lang="en-US" dirty="0"/>
              <a:t>. Se </a:t>
            </a:r>
            <a:r>
              <a:rPr lang="en-US" dirty="0" err="1"/>
              <a:t>recomand</a:t>
            </a:r>
            <a:r>
              <a:rPr lang="vi-VN" dirty="0"/>
              <a:t>ă</a:t>
            </a:r>
            <a:r>
              <a:rPr lang="en-US" dirty="0"/>
              <a:t> s</a:t>
            </a:r>
            <a:r>
              <a:rPr lang="vi-VN" dirty="0"/>
              <a:t>ă</a:t>
            </a:r>
            <a:r>
              <a:rPr lang="en-US" dirty="0"/>
              <a:t> </a:t>
            </a:r>
            <a:r>
              <a:rPr lang="en-US" dirty="0" err="1"/>
              <a:t>mancam</a:t>
            </a:r>
            <a:r>
              <a:rPr lang="en-US" dirty="0"/>
              <a:t> 5 </a:t>
            </a:r>
            <a:r>
              <a:rPr lang="en-US" dirty="0" err="1"/>
              <a:t>fructe</a:t>
            </a:r>
            <a:r>
              <a:rPr lang="en-US" dirty="0"/>
              <a:t> </a:t>
            </a:r>
            <a:r>
              <a:rPr lang="en-US" dirty="0" err="1"/>
              <a:t>şi</a:t>
            </a:r>
            <a:r>
              <a:rPr lang="en-US" dirty="0"/>
              <a:t> legume </a:t>
            </a:r>
            <a:r>
              <a:rPr lang="en-US" dirty="0" err="1"/>
              <a:t>în</a:t>
            </a:r>
            <a:r>
              <a:rPr lang="en-US" dirty="0"/>
              <a:t> </a:t>
            </a:r>
            <a:r>
              <a:rPr lang="en-US" dirty="0" err="1"/>
              <a:t>fiecare</a:t>
            </a:r>
            <a:r>
              <a:rPr lang="en-US" dirty="0"/>
              <a:t> </a:t>
            </a:r>
            <a:r>
              <a:rPr lang="en-US" dirty="0" err="1"/>
              <a:t>zi</a:t>
            </a:r>
            <a:r>
              <a:rPr lang="en-US" dirty="0"/>
              <a:t>. De </a:t>
            </a:r>
            <a:r>
              <a:rPr lang="en-US" dirty="0" err="1"/>
              <a:t>exemplu</a:t>
            </a:r>
            <a:r>
              <a:rPr lang="en-US" dirty="0"/>
              <a:t>, </a:t>
            </a:r>
            <a:r>
              <a:rPr lang="en-US" dirty="0" err="1"/>
              <a:t>putem</a:t>
            </a:r>
            <a:r>
              <a:rPr lang="en-US" dirty="0"/>
              <a:t> </a:t>
            </a:r>
            <a:r>
              <a:rPr lang="en-US" dirty="0" err="1"/>
              <a:t>consuma</a:t>
            </a:r>
            <a:r>
              <a:rPr lang="en-US" dirty="0"/>
              <a:t>:</a:t>
            </a:r>
          </a:p>
          <a:p>
            <a:r>
              <a:rPr lang="en-US" dirty="0"/>
              <a:t>- un </a:t>
            </a:r>
            <a:r>
              <a:rPr lang="en-US" dirty="0" err="1"/>
              <a:t>pahar</a:t>
            </a:r>
            <a:r>
              <a:rPr lang="en-US" dirty="0"/>
              <a:t> de </a:t>
            </a:r>
            <a:r>
              <a:rPr lang="en-US" dirty="0" err="1"/>
              <a:t>suc</a:t>
            </a:r>
            <a:r>
              <a:rPr lang="en-US" dirty="0"/>
              <a:t> </a:t>
            </a:r>
            <a:r>
              <a:rPr lang="en-US" dirty="0" err="1"/>
              <a:t>si</a:t>
            </a:r>
            <a:r>
              <a:rPr lang="en-US" dirty="0"/>
              <a:t> </a:t>
            </a:r>
            <a:r>
              <a:rPr lang="en-US" dirty="0" err="1"/>
              <a:t>bucati</a:t>
            </a:r>
            <a:r>
              <a:rPr lang="en-US" dirty="0"/>
              <a:t> de banana cu </a:t>
            </a:r>
            <a:r>
              <a:rPr lang="en-US" dirty="0" err="1"/>
              <a:t>cereale</a:t>
            </a:r>
            <a:r>
              <a:rPr lang="en-US" dirty="0"/>
              <a:t> </a:t>
            </a:r>
            <a:r>
              <a:rPr lang="en-US" dirty="0" err="1"/>
              <a:t>integrale</a:t>
            </a:r>
            <a:endParaRPr lang="en-US" dirty="0"/>
          </a:p>
          <a:p>
            <a:r>
              <a:rPr lang="en-US" dirty="0"/>
              <a:t>- o </a:t>
            </a:r>
            <a:r>
              <a:rPr lang="en-US" dirty="0" err="1"/>
              <a:t>salata</a:t>
            </a:r>
            <a:r>
              <a:rPr lang="en-US" dirty="0"/>
              <a:t> la </a:t>
            </a:r>
            <a:r>
              <a:rPr lang="en-US" dirty="0" err="1"/>
              <a:t>pranz</a:t>
            </a:r>
            <a:endParaRPr lang="en-US" dirty="0"/>
          </a:p>
          <a:p>
            <a:r>
              <a:rPr lang="en-US" dirty="0"/>
              <a:t>- o </a:t>
            </a:r>
            <a:r>
              <a:rPr lang="en-US" dirty="0" err="1"/>
              <a:t>para</a:t>
            </a:r>
            <a:r>
              <a:rPr lang="en-US" dirty="0"/>
              <a:t> </a:t>
            </a:r>
            <a:r>
              <a:rPr lang="en-US" dirty="0" err="1"/>
              <a:t>ca</a:t>
            </a:r>
            <a:r>
              <a:rPr lang="en-US" dirty="0"/>
              <a:t> o </a:t>
            </a:r>
            <a:r>
              <a:rPr lang="en-US" dirty="0" err="1"/>
              <a:t>gustare</a:t>
            </a:r>
            <a:r>
              <a:rPr lang="en-US" dirty="0"/>
              <a:t> de </a:t>
            </a:r>
            <a:r>
              <a:rPr lang="en-US" dirty="0" err="1"/>
              <a:t>pranz</a:t>
            </a:r>
            <a:endParaRPr lang="en-US" dirty="0"/>
          </a:p>
          <a:p>
            <a:r>
              <a:rPr lang="en-US" dirty="0"/>
              <a:t>- o </a:t>
            </a:r>
            <a:r>
              <a:rPr lang="en-US" dirty="0" err="1"/>
              <a:t>portie</a:t>
            </a:r>
            <a:r>
              <a:rPr lang="en-US" dirty="0"/>
              <a:t> de </a:t>
            </a:r>
            <a:r>
              <a:rPr lang="en-US" dirty="0" err="1"/>
              <a:t>mazare</a:t>
            </a:r>
            <a:r>
              <a:rPr lang="en-US" dirty="0"/>
              <a:t> </a:t>
            </a:r>
            <a:r>
              <a:rPr lang="en-US" dirty="0" err="1"/>
              <a:t>sau</a:t>
            </a:r>
            <a:r>
              <a:rPr lang="en-US" dirty="0"/>
              <a:t> </a:t>
            </a:r>
            <a:r>
              <a:rPr lang="en-US" dirty="0" err="1"/>
              <a:t>alte</a:t>
            </a:r>
            <a:r>
              <a:rPr lang="en-US" dirty="0"/>
              <a:t> legume cu </a:t>
            </a:r>
            <a:r>
              <a:rPr lang="en-US" dirty="0" err="1"/>
              <a:t>mancarea</a:t>
            </a:r>
            <a:r>
              <a:rPr lang="en-US" dirty="0"/>
              <a:t> de </a:t>
            </a:r>
            <a:r>
              <a:rPr lang="en-US" dirty="0" err="1"/>
              <a:t>seara</a:t>
            </a:r>
            <a:endParaRPr lang="en-US" dirty="0"/>
          </a:p>
          <a:p>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6172200" y="23884"/>
            <a:ext cx="2619375" cy="1743075"/>
          </a:xfrm>
          <a:prstGeom prst="rect">
            <a:avLst/>
          </a:prstGeom>
        </p:spPr>
      </p:pic>
      <p:pic>
        <p:nvPicPr>
          <p:cNvPr id="4098" name="Picture 2"/>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7109694" y="5562600"/>
            <a:ext cx="937722" cy="1143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4099" name="Picture 3"/>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6881768" y="4114800"/>
            <a:ext cx="1128713" cy="88994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60854841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533400"/>
            <a:ext cx="8610600" cy="5791200"/>
          </a:xfrm>
        </p:spPr>
        <p:txBody>
          <a:bodyPr>
            <a:normAutofit/>
          </a:bodyPr>
          <a:lstStyle/>
          <a:p>
            <a:r>
              <a:rPr lang="en-US" sz="3200" dirty="0">
                <a:latin typeface="Times New Roman" pitchFamily="18" charset="0"/>
                <a:cs typeface="Times New Roman" pitchFamily="18" charset="0"/>
              </a:rPr>
              <a:t>4.Peşte</a:t>
            </a:r>
          </a:p>
          <a:p>
            <a:r>
              <a:rPr lang="en-US" dirty="0" err="1"/>
              <a:t>Mulţi</a:t>
            </a:r>
            <a:r>
              <a:rPr lang="en-US" dirty="0"/>
              <a:t> </a:t>
            </a:r>
            <a:r>
              <a:rPr lang="en-US" dirty="0" err="1"/>
              <a:t>dintre</a:t>
            </a:r>
            <a:r>
              <a:rPr lang="en-US" dirty="0"/>
              <a:t> </a:t>
            </a:r>
            <a:r>
              <a:rPr lang="en-US" dirty="0" err="1"/>
              <a:t>noi</a:t>
            </a:r>
            <a:r>
              <a:rPr lang="en-US" dirty="0"/>
              <a:t> </a:t>
            </a:r>
            <a:r>
              <a:rPr lang="en-US" dirty="0" err="1"/>
              <a:t>ar</a:t>
            </a:r>
            <a:r>
              <a:rPr lang="en-US" dirty="0"/>
              <a:t> </a:t>
            </a:r>
            <a:r>
              <a:rPr lang="en-US" dirty="0" err="1"/>
              <a:t>trebui</a:t>
            </a:r>
            <a:r>
              <a:rPr lang="en-US" dirty="0"/>
              <a:t> s</a:t>
            </a:r>
            <a:r>
              <a:rPr lang="vi-VN" dirty="0"/>
              <a:t>ă</a:t>
            </a:r>
            <a:r>
              <a:rPr lang="en-US" dirty="0"/>
              <a:t> m</a:t>
            </a:r>
            <a:r>
              <a:rPr lang="vi-VN" dirty="0"/>
              <a:t>ă</a:t>
            </a:r>
            <a:r>
              <a:rPr lang="en-US" dirty="0" err="1"/>
              <a:t>nânce</a:t>
            </a:r>
            <a:r>
              <a:rPr lang="en-US" dirty="0"/>
              <a:t> </a:t>
            </a:r>
            <a:r>
              <a:rPr lang="en-US" dirty="0" err="1"/>
              <a:t>peşte</a:t>
            </a:r>
            <a:r>
              <a:rPr lang="en-US" dirty="0"/>
              <a:t>, </a:t>
            </a:r>
            <a:r>
              <a:rPr lang="en-US" dirty="0" err="1"/>
              <a:t>incluzând</a:t>
            </a:r>
            <a:r>
              <a:rPr lang="en-US" dirty="0"/>
              <a:t> o </a:t>
            </a:r>
            <a:r>
              <a:rPr lang="en-US" dirty="0" err="1"/>
              <a:t>porţie</a:t>
            </a:r>
            <a:r>
              <a:rPr lang="en-US" dirty="0"/>
              <a:t> de "</a:t>
            </a:r>
            <a:r>
              <a:rPr lang="en-US" dirty="0" err="1"/>
              <a:t>peşte</a:t>
            </a:r>
            <a:r>
              <a:rPr lang="en-US" dirty="0"/>
              <a:t> </a:t>
            </a:r>
            <a:r>
              <a:rPr lang="en-US" dirty="0" err="1"/>
              <a:t>uleios</a:t>
            </a:r>
            <a:r>
              <a:rPr lang="en-US" dirty="0"/>
              <a:t>" </a:t>
            </a:r>
            <a:r>
              <a:rPr lang="en-US" dirty="0" err="1"/>
              <a:t>pe</a:t>
            </a:r>
            <a:r>
              <a:rPr lang="en-US" dirty="0"/>
              <a:t> s</a:t>
            </a:r>
            <a:r>
              <a:rPr lang="vi-VN" dirty="0"/>
              <a:t>ă</a:t>
            </a:r>
            <a:r>
              <a:rPr lang="en-US" dirty="0" err="1"/>
              <a:t>pt</a:t>
            </a:r>
            <a:r>
              <a:rPr lang="vi-VN" dirty="0"/>
              <a:t>ă</a:t>
            </a:r>
            <a:r>
              <a:rPr lang="en-US" dirty="0" err="1"/>
              <a:t>mân</a:t>
            </a:r>
            <a:r>
              <a:rPr lang="vi-VN" dirty="0"/>
              <a:t>ă</a:t>
            </a:r>
            <a:r>
              <a:rPr lang="en-US" dirty="0"/>
              <a:t>. Este o </a:t>
            </a:r>
            <a:r>
              <a:rPr lang="en-US" dirty="0" err="1"/>
              <a:t>excelent</a:t>
            </a:r>
            <a:r>
              <a:rPr lang="vi-VN" dirty="0"/>
              <a:t>ă</a:t>
            </a:r>
            <a:r>
              <a:rPr lang="en-US" dirty="0"/>
              <a:t> </a:t>
            </a:r>
            <a:r>
              <a:rPr lang="en-US" dirty="0" err="1"/>
              <a:t>sursa</a:t>
            </a:r>
            <a:r>
              <a:rPr lang="en-US" dirty="0"/>
              <a:t> de </a:t>
            </a:r>
            <a:r>
              <a:rPr lang="en-US" dirty="0" err="1"/>
              <a:t>proteine</a:t>
            </a:r>
            <a:r>
              <a:rPr lang="en-US" dirty="0"/>
              <a:t> ,</a:t>
            </a:r>
            <a:r>
              <a:rPr lang="en-US" dirty="0" err="1"/>
              <a:t>minerale</a:t>
            </a:r>
            <a:r>
              <a:rPr lang="en-US" dirty="0"/>
              <a:t> </a:t>
            </a:r>
            <a:r>
              <a:rPr lang="en-US" dirty="0" err="1"/>
              <a:t>şi</a:t>
            </a:r>
            <a:r>
              <a:rPr lang="en-US" dirty="0"/>
              <a:t> </a:t>
            </a:r>
            <a:r>
              <a:rPr lang="en-US" dirty="0" err="1"/>
              <a:t>vitamine</a:t>
            </a:r>
            <a:r>
              <a:rPr lang="en-US" dirty="0"/>
              <a:t>. </a:t>
            </a:r>
          </a:p>
          <a:p>
            <a:r>
              <a:rPr lang="en-US" dirty="0" err="1"/>
              <a:t>Unii</a:t>
            </a:r>
            <a:r>
              <a:rPr lang="en-US" dirty="0"/>
              <a:t> </a:t>
            </a:r>
            <a:r>
              <a:rPr lang="en-US" dirty="0" err="1"/>
              <a:t>pesti</a:t>
            </a:r>
            <a:r>
              <a:rPr lang="en-US" dirty="0"/>
              <a:t> </a:t>
            </a:r>
            <a:r>
              <a:rPr lang="en-US" dirty="0" err="1"/>
              <a:t>sunt</a:t>
            </a:r>
            <a:r>
              <a:rPr lang="en-US" dirty="0"/>
              <a:t> </a:t>
            </a:r>
            <a:r>
              <a:rPr lang="en-US" dirty="0" err="1"/>
              <a:t>numiti</a:t>
            </a:r>
            <a:r>
              <a:rPr lang="en-US" dirty="0"/>
              <a:t> </a:t>
            </a:r>
            <a:r>
              <a:rPr lang="en-US" dirty="0" err="1"/>
              <a:t>uleiosi</a:t>
            </a:r>
            <a:r>
              <a:rPr lang="en-US" dirty="0"/>
              <a:t> </a:t>
            </a:r>
            <a:r>
              <a:rPr lang="en-US" dirty="0" err="1"/>
              <a:t>deoarece</a:t>
            </a:r>
            <a:r>
              <a:rPr lang="en-US" dirty="0"/>
              <a:t> </a:t>
            </a:r>
            <a:r>
              <a:rPr lang="en-US" dirty="0" err="1"/>
              <a:t>ei</a:t>
            </a:r>
            <a:r>
              <a:rPr lang="en-US" dirty="0"/>
              <a:t> </a:t>
            </a:r>
            <a:r>
              <a:rPr lang="en-US" dirty="0" err="1"/>
              <a:t>sunt</a:t>
            </a:r>
            <a:r>
              <a:rPr lang="en-US" dirty="0"/>
              <a:t> </a:t>
            </a:r>
            <a:r>
              <a:rPr lang="en-US" dirty="0" err="1"/>
              <a:t>bogati</a:t>
            </a:r>
            <a:r>
              <a:rPr lang="en-US" dirty="0"/>
              <a:t> in </a:t>
            </a:r>
            <a:r>
              <a:rPr lang="en-US" dirty="0" err="1"/>
              <a:t>anumite</a:t>
            </a:r>
            <a:r>
              <a:rPr lang="en-US" dirty="0"/>
              <a:t> </a:t>
            </a:r>
            <a:r>
              <a:rPr lang="en-US" dirty="0" err="1"/>
              <a:t>tipuri</a:t>
            </a:r>
            <a:r>
              <a:rPr lang="en-US" dirty="0"/>
              <a:t> de </a:t>
            </a:r>
            <a:r>
              <a:rPr lang="en-US" dirty="0" err="1"/>
              <a:t>grasimi</a:t>
            </a:r>
            <a:r>
              <a:rPr lang="en-US" dirty="0"/>
              <a:t>, </a:t>
            </a:r>
            <a:r>
              <a:rPr lang="en-US" dirty="0" err="1"/>
              <a:t>numite</a:t>
            </a:r>
            <a:r>
              <a:rPr lang="en-US" dirty="0"/>
              <a:t> omega 3 </a:t>
            </a:r>
            <a:r>
              <a:rPr lang="en-US" dirty="0" err="1"/>
              <a:t>acizi</a:t>
            </a:r>
            <a:r>
              <a:rPr lang="en-US" dirty="0"/>
              <a:t> </a:t>
            </a:r>
            <a:r>
              <a:rPr lang="en-US" dirty="0" err="1"/>
              <a:t>grasi</a:t>
            </a:r>
            <a:r>
              <a:rPr lang="en-US" dirty="0"/>
              <a:t>, care ne </a:t>
            </a:r>
            <a:r>
              <a:rPr lang="en-US" dirty="0" err="1"/>
              <a:t>ajuta</a:t>
            </a:r>
            <a:r>
              <a:rPr lang="en-US" dirty="0"/>
              <a:t> </a:t>
            </a:r>
            <a:r>
              <a:rPr lang="en-US" dirty="0" err="1"/>
              <a:t>sa</a:t>
            </a:r>
            <a:r>
              <a:rPr lang="en-US" dirty="0"/>
              <a:t> ne </a:t>
            </a:r>
            <a:r>
              <a:rPr lang="en-US" dirty="0" err="1"/>
              <a:t>mentinem</a:t>
            </a:r>
            <a:r>
              <a:rPr lang="en-US" dirty="0"/>
              <a:t> </a:t>
            </a:r>
            <a:r>
              <a:rPr lang="en-US" dirty="0" err="1"/>
              <a:t>inima</a:t>
            </a:r>
            <a:r>
              <a:rPr lang="en-US" dirty="0"/>
              <a:t> </a:t>
            </a:r>
            <a:r>
              <a:rPr lang="en-US" dirty="0" err="1"/>
              <a:t>sanatoasa</a:t>
            </a:r>
            <a:r>
              <a:rPr lang="en-US" dirty="0"/>
              <a:t>.</a:t>
            </a:r>
          </a:p>
          <a:p>
            <a:r>
              <a:rPr lang="en-US" dirty="0" err="1"/>
              <a:t>Exemple</a:t>
            </a:r>
            <a:r>
              <a:rPr lang="en-US" dirty="0"/>
              <a:t> de </a:t>
            </a:r>
            <a:r>
              <a:rPr lang="en-US" dirty="0" err="1"/>
              <a:t>peste</a:t>
            </a:r>
            <a:r>
              <a:rPr lang="en-US" dirty="0"/>
              <a:t> </a:t>
            </a:r>
            <a:r>
              <a:rPr lang="en-US" dirty="0" err="1"/>
              <a:t>uleios</a:t>
            </a:r>
            <a:r>
              <a:rPr lang="en-US" dirty="0"/>
              <a:t>: sardine, </a:t>
            </a:r>
            <a:r>
              <a:rPr lang="en-US" dirty="0" err="1"/>
              <a:t>hering</a:t>
            </a:r>
            <a:r>
              <a:rPr lang="en-US" dirty="0"/>
              <a:t>, ton </a:t>
            </a:r>
            <a:r>
              <a:rPr lang="en-US" dirty="0" err="1"/>
              <a:t>prospat</a:t>
            </a:r>
            <a:r>
              <a:rPr lang="en-US" dirty="0"/>
              <a:t>, </a:t>
            </a:r>
            <a:r>
              <a:rPr lang="en-US" dirty="0" err="1"/>
              <a:t>sardea</a:t>
            </a:r>
            <a:r>
              <a:rPr lang="en-US" dirty="0"/>
              <a:t>, </a:t>
            </a:r>
            <a:r>
              <a:rPr lang="en-US" dirty="0" err="1"/>
              <a:t>macrou</a:t>
            </a:r>
            <a:r>
              <a:rPr lang="en-US" dirty="0"/>
              <a:t>, crap </a:t>
            </a:r>
            <a:r>
              <a:rPr lang="en-US" dirty="0" err="1"/>
              <a:t>si</a:t>
            </a:r>
            <a:r>
              <a:rPr lang="en-US" dirty="0"/>
              <a:t> </a:t>
            </a:r>
            <a:r>
              <a:rPr lang="en-US" dirty="0" err="1"/>
              <a:t>somon</a:t>
            </a:r>
            <a:r>
              <a:rPr lang="en-US" dirty="0"/>
              <a:t>.</a:t>
            </a:r>
          </a:p>
          <a:p>
            <a:endParaRPr lang="en-US" dirty="0"/>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7295553" y="0"/>
            <a:ext cx="1490253" cy="104616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4" name="Picture 3"/>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6096000" y="4724400"/>
            <a:ext cx="2345200" cy="1600200"/>
          </a:xfrm>
          <a:prstGeom prst="rect">
            <a:avLst/>
          </a:prstGeom>
        </p:spPr>
      </p:pic>
    </p:spTree>
    <p:extLst>
      <p:ext uri="{BB962C8B-B14F-4D97-AF65-F5344CB8AC3E}">
        <p14:creationId xmlns:p14="http://schemas.microsoft.com/office/powerpoint/2010/main" xmlns="" val="3210185191"/>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scene3d>
            <a:camera prst="orthographicFront">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Angles</Template>
  <TotalTime>108</TotalTime>
  <Words>1127</Words>
  <Application>Microsoft Office PowerPoint</Application>
  <PresentationFormat>On-screen Show (4:3)</PresentationFormat>
  <Paragraphs>71</Paragraphs>
  <Slides>15</Slides>
  <Notes>1</Notes>
  <HiddenSlides>0</HiddenSlides>
  <MMClips>0</MMClips>
  <ScaleCrop>false</ScaleCrop>
  <HeadingPairs>
    <vt:vector size="4" baseType="variant">
      <vt:variant>
        <vt:lpstr>Theme</vt:lpstr>
      </vt:variant>
      <vt:variant>
        <vt:i4>1</vt:i4>
      </vt:variant>
      <vt:variant>
        <vt:lpstr>Slide Titles</vt:lpstr>
      </vt:variant>
      <vt:variant>
        <vt:i4>15</vt:i4>
      </vt:variant>
    </vt:vector>
  </HeadingPairs>
  <TitlesOfParts>
    <vt:vector size="16" baseType="lpstr">
      <vt:lpstr>Flow</vt:lpstr>
      <vt:lpstr>SĂ ÎNVĂŢĂM SĂ MÂNCĂM SĂNĂTOS</vt:lpstr>
      <vt:lpstr>  “Hrana corespunzatoare este adevaratul tau medicament" (Hipocrate)  </vt:lpstr>
      <vt:lpstr>De ce este importantă o alimentaţie sănătoasă ?</vt:lpstr>
      <vt:lpstr>Alimente ce trebuie consumate zilnic:</vt:lpstr>
      <vt:lpstr>Piramida alimentelor</vt:lpstr>
      <vt:lpstr>Slide 6</vt:lpstr>
      <vt:lpstr>Slide 7</vt:lpstr>
      <vt:lpstr>Slide 8</vt:lpstr>
      <vt:lpstr>Slide 9</vt:lpstr>
      <vt:lpstr>Slide 10</vt:lpstr>
      <vt:lpstr>Slide 11</vt:lpstr>
      <vt:lpstr>Slide 12</vt:lpstr>
      <vt:lpstr>Slide 13</vt:lpstr>
      <vt:lpstr>Recomandări pentru o alimentaţie sănătoasă</vt:lpstr>
      <vt:lpstr>Slide 15</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ALIMENTAŢIE SĂNĂTOASĂ CORP SĂNĂTOS</dc:title>
  <dc:creator>x-pc</dc:creator>
  <cp:lastModifiedBy>User</cp:lastModifiedBy>
  <cp:revision>17</cp:revision>
  <dcterms:created xsi:type="dcterms:W3CDTF">2006-08-16T00:00:00Z</dcterms:created>
  <dcterms:modified xsi:type="dcterms:W3CDTF">2022-02-20T15:36:34Z</dcterms:modified>
</cp:coreProperties>
</file>