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82" r:id="rId5"/>
    <p:sldId id="28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4" r:id="rId14"/>
    <p:sldId id="278" r:id="rId15"/>
    <p:sldId id="279" r:id="rId16"/>
    <p:sldId id="280" r:id="rId17"/>
    <p:sldId id="281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15" autoAdjust="0"/>
  </p:normalViewPr>
  <p:slideViewPr>
    <p:cSldViewPr snapToGrid="0">
      <p:cViewPr varScale="1">
        <p:scale>
          <a:sx n="56" d="100"/>
          <a:sy n="56" d="100"/>
        </p:scale>
        <p:origin x="96" y="1680"/>
      </p:cViewPr>
      <p:guideLst>
        <p:guide orient="horz" pos="2256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5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6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1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8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2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2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6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9398-B065-41F6-9654-212DC527F146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ED15-D8D0-42E6-B8C8-6949B6F6C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6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69455"/>
            <a:ext cx="6095999" cy="5857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74" y="5473901"/>
            <a:ext cx="6996226" cy="1384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888"/>
            <a:ext cx="6166886" cy="12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2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E4CC-9D38-4406-B524-26E4A621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What do you need to know about cyber bullying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64AC-3092-44E5-9926-75F3D49E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73" y="1690688"/>
            <a:ext cx="64770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Anonymous nature /false identities</a:t>
            </a:r>
          </a:p>
          <a:p>
            <a:r>
              <a:rPr lang="en-US" dirty="0">
                <a:latin typeface="Comic Sans MS" panose="030F0702030302020204" pitchFamily="66" charset="0"/>
              </a:rPr>
              <a:t>Security issues- personal information</a:t>
            </a:r>
          </a:p>
          <a:p>
            <a:r>
              <a:rPr lang="en-US" dirty="0">
                <a:latin typeface="Comic Sans MS" panose="030F0702030302020204" pitchFamily="66" charset="0"/>
              </a:rPr>
              <a:t>Wrongly believing that online action doesn’t reflect real life</a:t>
            </a:r>
          </a:p>
          <a:p>
            <a:r>
              <a:rPr lang="en-US" dirty="0">
                <a:latin typeface="Comic Sans MS" panose="030F0702030302020204" pitchFamily="66" charset="0"/>
              </a:rPr>
              <a:t>Messages remain available on the internet</a:t>
            </a:r>
          </a:p>
          <a:p>
            <a:r>
              <a:rPr lang="en-US" dirty="0">
                <a:latin typeface="Comic Sans MS" panose="030F0702030302020204" pitchFamily="66" charset="0"/>
              </a:rPr>
              <a:t>Happens outside school via mobile phones, school and home computers</a:t>
            </a:r>
          </a:p>
          <a:p>
            <a:r>
              <a:rPr lang="en-US" dirty="0">
                <a:latin typeface="Comic Sans MS" panose="030F0702030302020204" pitchFamily="66" charset="0"/>
              </a:rPr>
              <a:t>Being fearful of telling others for fear of being bullied</a:t>
            </a:r>
          </a:p>
        </p:txBody>
      </p:sp>
      <p:pic>
        <p:nvPicPr>
          <p:cNvPr id="6146" name="Picture 2" descr="Cyberbullying: What is it and how to stop it | UNICEF Romania">
            <a:extLst>
              <a:ext uri="{FF2B5EF4-FFF2-40B4-BE49-F238E27FC236}">
                <a16:creationId xmlns:a16="http://schemas.microsoft.com/office/drawing/2014/main" id="{7617E0E1-F992-45AA-958A-4982EEE3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65" y="2053087"/>
            <a:ext cx="4640562" cy="30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37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4A57-98D3-48B4-8A81-0AD95F17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do you need to know about cyber bullying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DFBE-04BC-4BAE-A0C0-0BA9EBC38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Being afraid that if they report, access to mobile phones and computer/ game consoles will be restricted</a:t>
            </a:r>
          </a:p>
          <a:p>
            <a:r>
              <a:rPr lang="en-US" dirty="0">
                <a:latin typeface="Comic Sans MS" panose="030F0702030302020204" pitchFamily="66" charset="0"/>
              </a:rPr>
              <a:t>Cyber bullies know their targets but victims often don’t know who the bully is</a:t>
            </a:r>
          </a:p>
          <a:p>
            <a:r>
              <a:rPr lang="en-US" dirty="0">
                <a:latin typeface="Comic Sans MS" panose="030F0702030302020204" pitchFamily="66" charset="0"/>
              </a:rPr>
              <a:t>Isolation from and distrust of peers</a:t>
            </a:r>
          </a:p>
          <a:p>
            <a:r>
              <a:rPr lang="en-US" dirty="0">
                <a:latin typeface="Comic Sans MS" panose="030F0702030302020204" pitchFamily="66" charset="0"/>
              </a:rPr>
              <a:t>Cyber bullying is widespread and children may not have a safe haven, even at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9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EBE2-DE7D-4EA8-95BA-6C838170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the victim can do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4619-C5FC-4324-B307-D072640A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97" y="1050726"/>
            <a:ext cx="5976668" cy="502272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rgbClr val="475262"/>
                </a:solidFill>
                <a:latin typeface="Comic Sans MS" panose="030F0702030302020204" pitchFamily="66" charset="0"/>
              </a:rPr>
              <a:t>Don't Respond - </a:t>
            </a:r>
            <a:r>
              <a:rPr lang="en-US" dirty="0">
                <a:solidFill>
                  <a:srgbClr val="475262"/>
                </a:solidFill>
                <a:latin typeface="Comic Sans MS" panose="030F0702030302020204" pitchFamily="66" charset="0"/>
              </a:rPr>
              <a:t>It is never easy to avoid it. However, sometimes bullies are encouraged by seeing a reaction.</a:t>
            </a:r>
          </a:p>
          <a:p>
            <a:r>
              <a:rPr lang="en-US" sz="3000" b="1" dirty="0">
                <a:solidFill>
                  <a:srgbClr val="475262"/>
                </a:solidFill>
                <a:latin typeface="Comic Sans MS" panose="030F0702030302020204" pitchFamily="66" charset="0"/>
              </a:rPr>
              <a:t>Reach out - </a:t>
            </a:r>
            <a:r>
              <a:rPr lang="en-US" dirty="0">
                <a:solidFill>
                  <a:srgbClr val="475262"/>
                </a:solidFill>
                <a:latin typeface="Comic Sans MS" panose="030F0702030302020204" pitchFamily="66" charset="0"/>
              </a:rPr>
              <a:t>Often times the best thing to do is to come forward in order to make it stop. The best people to reach out to include:</a:t>
            </a:r>
          </a:p>
          <a:p>
            <a:pPr marL="0" indent="0">
              <a:buNone/>
            </a:pPr>
            <a:r>
              <a:rPr lang="en-US" dirty="0">
                <a:solidFill>
                  <a:srgbClr val="475262"/>
                </a:solidFill>
                <a:latin typeface="Comic Sans MS" panose="030F0702030302020204" pitchFamily="66" charset="0"/>
              </a:rPr>
              <a:t>                     - Friends</a:t>
            </a:r>
          </a:p>
          <a:p>
            <a:pPr marL="0" indent="0">
              <a:buNone/>
            </a:pPr>
            <a:r>
              <a:rPr lang="en-US" dirty="0">
                <a:solidFill>
                  <a:srgbClr val="475262"/>
                </a:solidFill>
                <a:latin typeface="Comic Sans MS" panose="030F0702030302020204" pitchFamily="66" charset="0"/>
              </a:rPr>
              <a:t>		    - A trusted teacher/ administrator</a:t>
            </a:r>
          </a:p>
          <a:p>
            <a:pPr marL="0" indent="0">
              <a:buNone/>
            </a:pPr>
            <a:r>
              <a:rPr lang="en-US" dirty="0">
                <a:solidFill>
                  <a:srgbClr val="475262"/>
                </a:solidFill>
                <a:latin typeface="Comic Sans MS" panose="030F0702030302020204" pitchFamily="66" charset="0"/>
              </a:rPr>
              <a:t>		    - Parents</a:t>
            </a:r>
          </a:p>
          <a:p>
            <a:r>
              <a:rPr lang="en-US" sz="3200" b="1" dirty="0">
                <a:solidFill>
                  <a:srgbClr val="475262"/>
                </a:solidFill>
                <a:latin typeface="Comic Sans MS" panose="030F0702030302020204" pitchFamily="66" charset="0"/>
              </a:rPr>
              <a:t>Never give up - </a:t>
            </a:r>
            <a:r>
              <a:rPr lang="en-US" dirty="0">
                <a:solidFill>
                  <a:srgbClr val="475262"/>
                </a:solidFill>
                <a:latin typeface="Comic Sans MS" panose="030F0702030302020204" pitchFamily="66" charset="0"/>
              </a:rPr>
              <a:t>All bad things have to come to an end. Keep searching for the right resolution.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7174" name="Picture 6" descr="How to Prevent Child Cyberbullying, Ways to Stop Bullying in Social Media">
            <a:extLst>
              <a:ext uri="{FF2B5EF4-FFF2-40B4-BE49-F238E27FC236}">
                <a16:creationId xmlns:a16="http://schemas.microsoft.com/office/drawing/2014/main" id="{47348C60-56DC-4316-808F-A34B429F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65" y="1882718"/>
            <a:ext cx="5512795" cy="33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73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3718-4CF2-4E6B-B863-05F9A8C4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4" y="261608"/>
            <a:ext cx="6348323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What can you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1DD0-192B-4695-B37C-49FB9429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690688"/>
            <a:ext cx="735689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	Do not join in on the bullying, offer support and stand up for the person being bullied, and encourage them to seek help and support.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Never</a:t>
            </a:r>
          </a:p>
          <a:p>
            <a:r>
              <a:rPr lang="en-US" dirty="0"/>
              <a:t>­Sink to the bully’s level</a:t>
            </a:r>
          </a:p>
          <a:p>
            <a:r>
              <a:rPr lang="en-US" dirty="0"/>
              <a:t>Forward bullying content or messages</a:t>
            </a:r>
          </a:p>
          <a:p>
            <a:r>
              <a:rPr lang="en-US" dirty="0"/>
              <a:t>Believe the bully</a:t>
            </a:r>
          </a:p>
          <a:p>
            <a:pPr marL="0" indent="0">
              <a:buNone/>
            </a:pPr>
            <a:r>
              <a:rPr lang="en-US" dirty="0"/>
              <a:t>	It's time to take a stand against cyberbullying. be the change that we all want to see, because it doesn't start with a power button, it starts with you.</a:t>
            </a:r>
          </a:p>
          <a:p>
            <a:endParaRPr lang="en-US" dirty="0"/>
          </a:p>
        </p:txBody>
      </p:sp>
      <p:pic>
        <p:nvPicPr>
          <p:cNvPr id="8196" name="Picture 4" descr="What To Do If You Are Being Cyberbullied - The Diana Award">
            <a:extLst>
              <a:ext uri="{FF2B5EF4-FFF2-40B4-BE49-F238E27FC236}">
                <a16:creationId xmlns:a16="http://schemas.microsoft.com/office/drawing/2014/main" id="{71B42CB8-8751-4351-A81F-77359D63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831">
            <a:off x="6615562" y="1704067"/>
            <a:ext cx="5174798" cy="34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34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E811-6893-4673-92EB-252DB25E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77" y="261608"/>
            <a:ext cx="636773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Key advice for teachers and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F27F-DCA9-47D0-A8EF-8E9ED750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93" y="1460050"/>
            <a:ext cx="6504318" cy="5112963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What should you look for?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- Stress/ lack of motivation or energy for school work/ anxiety/ loss of confidence/ lack of appetite/ comfort eating/ aggressive behavior, depression/ problem sleeping/ self harm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Confirm that you are dealing with bullying</a:t>
            </a:r>
          </a:p>
          <a:p>
            <a:r>
              <a:rPr lang="en-US" dirty="0">
                <a:latin typeface="Comic Sans MS" panose="030F0702030302020204" pitchFamily="66" charset="0"/>
              </a:rPr>
              <a:t>Target, Duration, Frequency, Intention</a:t>
            </a:r>
          </a:p>
          <a:p>
            <a:endParaRPr lang="en-US" dirty="0"/>
          </a:p>
        </p:txBody>
      </p:sp>
      <p:pic>
        <p:nvPicPr>
          <p:cNvPr id="9218" name="Picture 2" descr="Cyber Bullying: Tips for Teachers">
            <a:extLst>
              <a:ext uri="{FF2B5EF4-FFF2-40B4-BE49-F238E27FC236}">
                <a16:creationId xmlns:a16="http://schemas.microsoft.com/office/drawing/2014/main" id="{9601960D-4EAA-41A7-BF44-2A43D9AB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51720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55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44E9-E9D5-42EE-99AF-E71BBD92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Key advice for teachers and parents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597E-56D2-488B-BC7C-CCA05623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Report cyberbullying</a:t>
            </a:r>
          </a:p>
          <a:p>
            <a:r>
              <a:rPr lang="en-US" dirty="0">
                <a:latin typeface="Comic Sans MS" panose="030F0702030302020204" pitchFamily="66" charset="0"/>
              </a:rPr>
              <a:t>Respond appropriately</a:t>
            </a:r>
          </a:p>
          <a:p>
            <a:r>
              <a:rPr lang="en-US" dirty="0">
                <a:latin typeface="Comic Sans MS" panose="030F0702030302020204" pitchFamily="66" charset="0"/>
              </a:rPr>
              <a:t>Help young people understand the line between funny and cruel</a:t>
            </a:r>
          </a:p>
          <a:p>
            <a:r>
              <a:rPr lang="en-US" dirty="0">
                <a:latin typeface="Comic Sans MS" panose="030F0702030302020204" pitchFamily="66" charset="0"/>
              </a:rPr>
              <a:t>Show your child how to stop the cyber bullying</a:t>
            </a:r>
          </a:p>
          <a:p>
            <a:r>
              <a:rPr lang="en-US" dirty="0">
                <a:latin typeface="Comic Sans MS" panose="030F0702030302020204" pitchFamily="66" charset="0"/>
              </a:rPr>
              <a:t>Let them know that they can come to you for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45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6970-7882-4FD1-A0E9-88557406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When and how to contact service providers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E53D-F0C2-4B24-877A-22303BCD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Video /photo sharing sites help link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Youtube.com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Flickr.com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Social networking sites- report abuse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Facebook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Myspace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3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AD26-0315-44FA-AAB8-836B1826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When and how to contact service providers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C529-7B3D-4339-B0BC-76A739007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Internet chat – support/ abuse links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Windows messenger live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Skype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Yahoo Messenger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Mobile phones -blocking/ restrictions/ dual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46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945941-970F-43D4-98D2-55BFDF8FD6AE}"/>
              </a:ext>
            </a:extLst>
          </p:cNvPr>
          <p:cNvSpPr/>
          <p:nvPr/>
        </p:nvSpPr>
        <p:spPr>
          <a:xfrm>
            <a:off x="7022895" y="1659285"/>
            <a:ext cx="4419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75262"/>
                </a:solidFill>
                <a:latin typeface="Comic Sans MS" panose="030F0702030302020204" pitchFamily="66" charset="0"/>
              </a:rPr>
              <a:t>It's time to take a stand against cyberbullying. Be the change that we all want to see. It starts with you, not with a power button.</a:t>
            </a:r>
            <a:endParaRPr lang="en-US" sz="3200" b="0" i="0" dirty="0">
              <a:solidFill>
                <a:srgbClr val="47526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44" name="Picture 4" descr="Lets all take a firm stand against cyber bullies and let our children know  they are not alone in this fight.. | Edmontonians Feature Articles">
            <a:extLst>
              <a:ext uri="{FF2B5EF4-FFF2-40B4-BE49-F238E27FC236}">
                <a16:creationId xmlns:a16="http://schemas.microsoft.com/office/drawing/2014/main" id="{3E99D41E-7297-4FB3-8401-95DFDDF6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8" y="632058"/>
            <a:ext cx="5346492" cy="53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56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258" y="196952"/>
            <a:ext cx="10515600" cy="978706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Cyber bullying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B08C6F-C49F-4620-B1BD-C81740E3CEC7}"/>
              </a:ext>
            </a:extLst>
          </p:cNvPr>
          <p:cNvSpPr/>
          <p:nvPr/>
        </p:nvSpPr>
        <p:spPr>
          <a:xfrm>
            <a:off x="884853" y="1458969"/>
            <a:ext cx="1042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44444"/>
                </a:solidFill>
                <a:latin typeface="Comic Sans MS" panose="030F0702030302020204" pitchFamily="66" charset="0"/>
              </a:rPr>
              <a:t>Cyber-Bullying is fast becoming the most common form of bullying in schools. With the increasing use of technology, children are using this as a way to bully and harass others.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yberbullying | How to Protect Yourself &amp; Get Support | Kids Helpline">
            <a:extLst>
              <a:ext uri="{FF2B5EF4-FFF2-40B4-BE49-F238E27FC236}">
                <a16:creationId xmlns:a16="http://schemas.microsoft.com/office/drawing/2014/main" id="{0427A038-B5C1-4E36-85EB-1C0A6791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56" y="2257667"/>
            <a:ext cx="6154228" cy="38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88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9617-65AF-4879-9897-B4349802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cyber bullying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7B8D-20AA-44F9-981E-AF8FE6BEC4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repeated aggression </a:t>
            </a:r>
          </a:p>
          <a:p>
            <a:r>
              <a:rPr lang="en-US" dirty="0">
                <a:latin typeface="Comic Sans MS" panose="030F0702030302020204" pitchFamily="66" charset="0"/>
              </a:rPr>
              <a:t>verbal aggression</a:t>
            </a:r>
          </a:p>
          <a:p>
            <a:r>
              <a:rPr lang="en-US" dirty="0">
                <a:latin typeface="Comic Sans MS" panose="030F0702030302020204" pitchFamily="66" charset="0"/>
              </a:rPr>
              <a:t>psychological aggression</a:t>
            </a:r>
          </a:p>
          <a:p>
            <a:r>
              <a:rPr lang="en-US" dirty="0">
                <a:latin typeface="Comic Sans MS" panose="030F0702030302020204" pitchFamily="66" charset="0"/>
              </a:rPr>
              <a:t>physical conduct by an individual or group against others</a:t>
            </a:r>
          </a:p>
          <a:p>
            <a:r>
              <a:rPr lang="en-US" dirty="0">
                <a:latin typeface="Comic Sans MS" panose="030F0702030302020204" pitchFamily="66" charset="0"/>
              </a:rPr>
              <a:t>using Internet mobile phone or other technological devices </a:t>
            </a:r>
          </a:p>
          <a:p>
            <a:r>
              <a:rPr lang="en-US" dirty="0">
                <a:latin typeface="Comic Sans MS" panose="030F0702030302020204" pitchFamily="66" charset="0"/>
              </a:rPr>
              <a:t>sustained or repeated behavior overtime which has a serious negative effect on the well being of the victim</a:t>
            </a:r>
          </a:p>
          <a:p>
            <a:endParaRPr lang="en-US" dirty="0"/>
          </a:p>
        </p:txBody>
      </p:sp>
      <p:pic>
        <p:nvPicPr>
          <p:cNvPr id="2052" name="Picture 4" descr="More women cyber bullied: report – The Softcopy">
            <a:extLst>
              <a:ext uri="{FF2B5EF4-FFF2-40B4-BE49-F238E27FC236}">
                <a16:creationId xmlns:a16="http://schemas.microsoft.com/office/drawing/2014/main" id="{14F303F8-02DD-4F46-B5CF-B676B3BBB8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325387"/>
            <a:ext cx="5586356" cy="33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88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C14F-0D72-45ED-818C-B9B8C956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9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What is cyber bullying?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80BB-6A1F-4FF9-95C0-976587FA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007"/>
            <a:ext cx="10515600" cy="4662956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Sending nasty, mean, threatening, embarrassing messages, phone calls, emails, photos, video clips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Silent phone calls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Nasty posts or pictures on a message board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Website chat room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Pretending to be someone else in text messages, chat rooms, message boards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Text messages saying hurtful things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Accessing someone else’s account to make trouble for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40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1EA9-984A-44F0-BC5A-C16D7BC2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9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Different ways technology can be used to cyberbully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0C79-BEB8-4670-A33D-136FFC11D9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Instant messaging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 live communication, chatrooms, emails, phone calls via the Internet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Email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- electronic mail, Internet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Picture and video messaging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via mobile phones, forward photos like text messages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Texting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- short messaging service (SMS)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Social networking sites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help connect friends using blogs, profiles, Internet email system, photos ( Facebook, Myspace, Twitter, Nimble.</a:t>
            </a:r>
          </a:p>
          <a:p>
            <a:endParaRPr lang="en-US" dirty="0"/>
          </a:p>
        </p:txBody>
      </p:sp>
      <p:pic>
        <p:nvPicPr>
          <p:cNvPr id="3074" name="Picture 2" descr="Cyber Bullying | Cekdev">
            <a:extLst>
              <a:ext uri="{FF2B5EF4-FFF2-40B4-BE49-F238E27FC236}">
                <a16:creationId xmlns:a16="http://schemas.microsoft.com/office/drawing/2014/main" id="{42897573-2EEE-4CD3-B1FF-44548DBE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81120"/>
            <a:ext cx="5571181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57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B51B-2505-4C37-BE89-08F4044C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24"/>
            <a:ext cx="10515600" cy="136090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Different ways technology can be used to cyberbully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331C-80E0-425C-B7CA-23B4CD28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latin typeface="Comic Sans MS" panose="030F0702030302020204" pitchFamily="66" charset="0"/>
              </a:rPr>
              <a:t>Chat rooms- </a:t>
            </a:r>
            <a:r>
              <a:rPr lang="en-US" dirty="0">
                <a:latin typeface="Comic Sans MS" panose="030F0702030302020204" pitchFamily="66" charset="0"/>
              </a:rPr>
              <a:t>chat room forums via internet. Conversations are called threads.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Game consoles</a:t>
            </a:r>
            <a:r>
              <a:rPr lang="en-US" dirty="0">
                <a:latin typeface="Comic Sans MS" panose="030F0702030302020204" pitchFamily="66" charset="0"/>
              </a:rPr>
              <a:t>– </a:t>
            </a:r>
            <a:r>
              <a:rPr lang="en-US" dirty="0" err="1">
                <a:latin typeface="Comic Sans MS" panose="030F0702030302020204" pitchFamily="66" charset="0"/>
              </a:rPr>
              <a:t>sony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playstation</a:t>
            </a:r>
            <a:r>
              <a:rPr lang="en-US" dirty="0">
                <a:latin typeface="Comic Sans MS" panose="030F0702030302020204" pitchFamily="66" charset="0"/>
              </a:rPr>
              <a:t>, Nintendo </a:t>
            </a:r>
            <a:r>
              <a:rPr lang="en-US" dirty="0" err="1">
                <a:latin typeface="Comic Sans MS" panose="030F0702030302020204" pitchFamily="66" charset="0"/>
              </a:rPr>
              <a:t>wii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xbox</a:t>
            </a:r>
            <a:r>
              <a:rPr lang="en-US" dirty="0">
                <a:latin typeface="Comic Sans MS" panose="030F0702030302020204" pitchFamily="66" charset="0"/>
              </a:rPr>
              <a:t> playing games with another individual via internet.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Online games</a:t>
            </a:r>
            <a:r>
              <a:rPr lang="en-US" dirty="0">
                <a:latin typeface="Comic Sans MS" panose="030F0702030302020204" pitchFamily="66" charset="0"/>
              </a:rPr>
              <a:t>- users play games through internet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Weblogs</a:t>
            </a:r>
            <a:r>
              <a:rPr lang="en-US" dirty="0">
                <a:latin typeface="Comic Sans MS" panose="030F0702030302020204" pitchFamily="66" charset="0"/>
              </a:rPr>
              <a:t>- blogs are intended for a public audience. It allows interaction with its readers through comments made on thread. Postings can be theme-related: anyone with internet can upload a comment.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29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0FAA-7DCC-48F7-8A9B-196A4BD1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Different ways technology can be used to cyberbully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DBB7-CBA3-486F-9568-B43DBC35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690688"/>
            <a:ext cx="433764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Personal intimidation</a:t>
            </a:r>
          </a:p>
          <a:p>
            <a:r>
              <a:rPr lang="en-US" dirty="0">
                <a:latin typeface="Comic Sans MS" panose="030F0702030302020204" pitchFamily="66" charset="0"/>
              </a:rPr>
              <a:t>Sending a threatening text message,</a:t>
            </a:r>
          </a:p>
          <a:p>
            <a:r>
              <a:rPr lang="en-US" dirty="0">
                <a:latin typeface="Comic Sans MS" panose="030F0702030302020204" pitchFamily="66" charset="0"/>
              </a:rPr>
              <a:t>Making a threatening phone call</a:t>
            </a:r>
          </a:p>
          <a:p>
            <a:r>
              <a:rPr lang="en-US" dirty="0">
                <a:latin typeface="Comic Sans MS" panose="030F0702030302020204" pitchFamily="66" charset="0"/>
              </a:rPr>
              <a:t>Posting abusive or threatening comments on victim’s profile</a:t>
            </a:r>
          </a:p>
          <a:p>
            <a:r>
              <a:rPr lang="en-US" dirty="0">
                <a:latin typeface="Comic Sans MS" panose="030F0702030302020204" pitchFamily="66" charset="0"/>
              </a:rPr>
              <a:t>Creating a blog on a website allows visitors to make comments about victim</a:t>
            </a:r>
          </a:p>
          <a:p>
            <a:r>
              <a:rPr lang="en-US" dirty="0">
                <a:latin typeface="Comic Sans MS" panose="030F0702030302020204" pitchFamily="66" charset="0"/>
              </a:rPr>
              <a:t>Instant messaging</a:t>
            </a:r>
          </a:p>
        </p:txBody>
      </p:sp>
      <p:pic>
        <p:nvPicPr>
          <p:cNvPr id="4098" name="Picture 2" descr="The 10 Types of Cyberbullying - Blog">
            <a:extLst>
              <a:ext uri="{FF2B5EF4-FFF2-40B4-BE49-F238E27FC236}">
                <a16:creationId xmlns:a16="http://schemas.microsoft.com/office/drawing/2014/main" id="{AC4A3933-D54D-49A7-8953-EF132E46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2725"/>
            <a:ext cx="571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89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8200-13D3-484A-8D33-847FD180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Different ways technology can be used to cyberbully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71FE-3F5E-46F2-893A-3317EC5D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latin typeface="Comic Sans MS" panose="030F0702030302020204" pitchFamily="66" charset="0"/>
              </a:rPr>
              <a:t>Impersonation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- Fake profiles and web pages about victim – gaining access to </a:t>
            </a:r>
            <a:r>
              <a:rPr lang="en-US" dirty="0" err="1">
                <a:latin typeface="Comic Sans MS" panose="030F0702030302020204" pitchFamily="66" charset="0"/>
              </a:rPr>
              <a:t>someones</a:t>
            </a:r>
            <a:r>
              <a:rPr lang="en-US" dirty="0">
                <a:latin typeface="Comic Sans MS" panose="030F0702030302020204" pitchFamily="66" charset="0"/>
              </a:rPr>
              <a:t> profile or instant message account and using it to contact others and subsequently bully while impersonating the account or profile owner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Exclusion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- Blocking an individual from a popular group or community such as a school or class group on Facebook, Myspace.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43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6BE9-B6BF-4B49-B8AC-4E86148B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Different ways technology can be used to cyberbully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E5F8-83DE-4F16-98E1-3802B226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411557"/>
            <a:ext cx="11532080" cy="302242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Personal humiliation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- Posting images videos intended to embarrass or humiliate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- Sharing and posting images or videos of the victim being abused or humiliated offline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- Text messages or emails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False reporting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- Making false reports to service provider or reporting other users for a range of behavior with a view to having the user’s account or website deleted.</a:t>
            </a:r>
          </a:p>
          <a:p>
            <a:endParaRPr lang="en-US" dirty="0"/>
          </a:p>
        </p:txBody>
      </p:sp>
      <p:pic>
        <p:nvPicPr>
          <p:cNvPr id="5122" name="Picture 2" descr="Cyber-Bullying: Signs To Look Out For &amp; What You Can Do To Help - The  Guardian">
            <a:extLst>
              <a:ext uri="{FF2B5EF4-FFF2-40B4-BE49-F238E27FC236}">
                <a16:creationId xmlns:a16="http://schemas.microsoft.com/office/drawing/2014/main" id="{55D57193-711B-4285-B14D-8B7DBD32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95" y="4304941"/>
            <a:ext cx="4214335" cy="2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tecting Children with Special Needs from Cyberbullying - PresenceLearning">
            <a:extLst>
              <a:ext uri="{FF2B5EF4-FFF2-40B4-BE49-F238E27FC236}">
                <a16:creationId xmlns:a16="http://schemas.microsoft.com/office/drawing/2014/main" id="{7091B4A5-A678-4014-A974-974D5C66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51" y="4319080"/>
            <a:ext cx="3362146" cy="22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58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21610</TotalTime>
  <Words>992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PowerPoint Presentation</vt:lpstr>
      <vt:lpstr>Cyber bullying</vt:lpstr>
      <vt:lpstr>What is cyber bullying  </vt:lpstr>
      <vt:lpstr>What is cyber bullying? </vt:lpstr>
      <vt:lpstr> Different ways technology can be used to cyberbully </vt:lpstr>
      <vt:lpstr> Different ways technology can be used to cyberbully </vt:lpstr>
      <vt:lpstr> Different ways technology can be used to cyberbully </vt:lpstr>
      <vt:lpstr> Different ways technology can be used to cyberbully </vt:lpstr>
      <vt:lpstr> Different ways technology can be used to cyberbully </vt:lpstr>
      <vt:lpstr> What do you need to know about cyber bullying  </vt:lpstr>
      <vt:lpstr>What do you need to know about cyber bullying </vt:lpstr>
      <vt:lpstr>What the victim can do </vt:lpstr>
      <vt:lpstr>What can you do:</vt:lpstr>
      <vt:lpstr>Key advice for teachers and parents</vt:lpstr>
      <vt:lpstr>Key advice for teachers and parents </vt:lpstr>
      <vt:lpstr>When and how to contact service providers </vt:lpstr>
      <vt:lpstr>When and how to contact service providers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Nicu</dc:creator>
  <cp:lastModifiedBy>Adi</cp:lastModifiedBy>
  <cp:revision>46</cp:revision>
  <dcterms:created xsi:type="dcterms:W3CDTF">2022-03-06T18:29:50Z</dcterms:created>
  <dcterms:modified xsi:type="dcterms:W3CDTF">2022-05-17T09:04:17Z</dcterms:modified>
</cp:coreProperties>
</file>