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88" r:id="rId2"/>
    <p:sldId id="300" r:id="rId3"/>
    <p:sldId id="289" r:id="rId4"/>
    <p:sldId id="291" r:id="rId5"/>
    <p:sldId id="292" r:id="rId6"/>
    <p:sldId id="293" r:id="rId7"/>
    <p:sldId id="294" r:id="rId8"/>
    <p:sldId id="268" r:id="rId9"/>
    <p:sldId id="269" r:id="rId10"/>
    <p:sldId id="285" r:id="rId11"/>
    <p:sldId id="284" r:id="rId12"/>
    <p:sldId id="276" r:id="rId13"/>
    <p:sldId id="286" r:id="rId14"/>
    <p:sldId id="281" r:id="rId15"/>
    <p:sldId id="287" r:id="rId16"/>
    <p:sldId id="296" r:id="rId17"/>
    <p:sldId id="295" r:id="rId18"/>
    <p:sldId id="297" r:id="rId19"/>
    <p:sldId id="299" r:id="rId20"/>
    <p:sldId id="298" r:id="rId21"/>
  </p:sldIdLst>
  <p:sldSz cx="9144000" cy="6858000" type="screen4x3"/>
  <p:notesSz cx="6858000" cy="9144000"/>
  <p:embeddedFontLst>
    <p:embeddedFont>
      <p:font typeface="Twinkl" panose="020B060402020202020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215"/>
    <a:srgbClr val="00649C"/>
    <a:srgbClr val="232321"/>
    <a:srgbClr val="F9B000"/>
    <a:srgbClr val="F1884C"/>
    <a:srgbClr val="01407D"/>
    <a:srgbClr val="E94E13"/>
    <a:srgbClr val="18A0DB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comunicare-orala-limba-si-literatura-romana-clasa-a-iii-a-ccd-ciclul-curricular-de-dezvoltare-clasele-iii-si-iv-ciclul-primar-resurse-educationale-twinkl/exprimarea-orala-comunicare-orala-limba-si-literatura-romana-clasa-a-iii-a-ccd-ciclul-curricular-de-dezvoltare-clasele-iii-si-iv-ciclul-primar-resurse-educationale-twinkl/abilitati-de-comunicare-in-grup-si-in-public-exprimarea-orala-comunicare-orala-limba-si-literatura-romana-clasa-a-iii-a-ccd-ciclul-curricular-de-dezvoltare-clasele-iii-si-iv-ciclul-primar-resurse-educationale-twinkl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comunicare-orala-limba-si-literatura-romana-clasa-a-iii-a-ccd-ciclul-curricular-de-dezvoltare-clasele-iii-si-iv-ciclul-primar-resurse-educationale-twinkl/exprimarea-orala-comunicare-orala-limba-si-literatura-romana-clasa-a-iii-a-ccd-ciclul-curricular-de-dezvoltare-clasele-iii-si-iv-ciclul-primar-resurse-educationale-twinkl/abilitati-de-comunicare-in-grup-si-in-public-exprimarea-orala-comunicare-orala-limba-si-literatura-romana-clasa-a-iii-a-ccd-ciclul-curricular-de-dezvoltare-clasele-iii-si-iv-ciclul-primar-resurse-educationale-twinkl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comunicare-orala-limba-si-literatura-romana-clasa-a-iii-a-ccd-ciclul-curricular-de-dezvoltare-clasele-iii-si-iv-ciclul-primar-resurse-educationale-twinkl/exprimarea-orala-comunicare-orala-limba-si-literatura-romana-clasa-a-iii-a-ccd-ciclul-curricular-de-dezvoltare-clasele-iii-si-iv-ciclul-primar-resurse-educationale-twinkl/abilitati-de-comunicare-in-grup-si-in-public-exprimarea-orala-comunicare-orala-limba-si-literatura-romana-clasa-a-iii-a-ccd-ciclul-curricular-de-dezvoltare-clasele-iii-si-iv-ciclul-primar-resurse-educationale-twinkl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="" xmlns:a16="http://schemas.microsoft.com/office/drawing/2014/main" id="{EF4780D8-C68C-41E4-82E1-48D912266104}"/>
              </a:ext>
            </a:extLst>
          </p:cNvPr>
          <p:cNvSpPr/>
          <p:nvPr userDrawn="1"/>
        </p:nvSpPr>
        <p:spPr>
          <a:xfrm>
            <a:off x="8445731" y="6126480"/>
            <a:ext cx="515389" cy="540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="" xmlns:a16="http://schemas.microsoft.com/office/drawing/2014/main" id="{9E89EA4B-9CB1-4BB8-A06D-7E321F948BC8}"/>
              </a:ext>
            </a:extLst>
          </p:cNvPr>
          <p:cNvSpPr/>
          <p:nvPr userDrawn="1"/>
        </p:nvSpPr>
        <p:spPr>
          <a:xfrm>
            <a:off x="8595360" y="6650182"/>
            <a:ext cx="548640" cy="207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="" xmlns:a16="http://schemas.microsoft.com/office/drawing/2014/main" id="{8217EE27-DCEF-40FC-AF97-D22CFB4BC44C}"/>
              </a:ext>
            </a:extLst>
          </p:cNvPr>
          <p:cNvSpPr/>
          <p:nvPr userDrawn="1"/>
        </p:nvSpPr>
        <p:spPr>
          <a:xfrm>
            <a:off x="8445731" y="6126480"/>
            <a:ext cx="515389" cy="540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payteachers.com/" TargetMode="External"/><Relationship Id="rId2" Type="http://schemas.openxmlformats.org/officeDocument/2006/relationships/hyperlink" Target="https://www.twinkl.ro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8873" y="1931829"/>
            <a:ext cx="622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HEAR ME?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1" y="2871990"/>
            <a:ext cx="8216721" cy="3509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61" y="810365"/>
            <a:ext cx="7468730" cy="39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54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ECED977-656E-4793-A23E-6FDE7510A36D}"/>
              </a:ext>
            </a:extLst>
          </p:cNvPr>
          <p:cNvSpPr/>
          <p:nvPr/>
        </p:nvSpPr>
        <p:spPr>
          <a:xfrm>
            <a:off x="2219138" y="636637"/>
            <a:ext cx="4996346" cy="8667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0">
            <a:solidFill>
              <a:srgbClr val="006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r>
              <a:rPr lang="ro-RO" sz="4000" b="1" dirty="0">
                <a:solidFill>
                  <a:srgbClr val="00649C"/>
                </a:solidFill>
              </a:rPr>
              <a:t>Cum comunicăm?</a:t>
            </a:r>
            <a:endParaRPr lang="en-GB" sz="4000" b="1" dirty="0">
              <a:solidFill>
                <a:srgbClr val="00649C"/>
              </a:solidFill>
            </a:endParaRPr>
          </a:p>
        </p:txBody>
      </p:sp>
      <p:sp>
        <p:nvSpPr>
          <p:cNvPr id="8" name="Rectangle: Rounded Corners 7" hidden="1">
            <a:extLst>
              <a:ext uri="{FF2B5EF4-FFF2-40B4-BE49-F238E27FC236}">
                <a16:creationId xmlns="" xmlns:a16="http://schemas.microsoft.com/office/drawing/2014/main" id="{436809A8-5D15-4631-8DD7-958D3E75F415}"/>
              </a:ext>
            </a:extLst>
          </p:cNvPr>
          <p:cNvSpPr/>
          <p:nvPr/>
        </p:nvSpPr>
        <p:spPr>
          <a:xfrm>
            <a:off x="2533474" y="2386073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 hidden="1">
            <a:extLst>
              <a:ext uri="{FF2B5EF4-FFF2-40B4-BE49-F238E27FC236}">
                <a16:creationId xmlns="" xmlns:a16="http://schemas.microsoft.com/office/drawing/2014/main" id="{90667F4F-CCD9-4C11-AE1A-00E3AE1A5E09}"/>
              </a:ext>
            </a:extLst>
          </p:cNvPr>
          <p:cNvSpPr/>
          <p:nvPr/>
        </p:nvSpPr>
        <p:spPr>
          <a:xfrm>
            <a:off x="2533474" y="3758371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 hidden="1">
            <a:extLst>
              <a:ext uri="{FF2B5EF4-FFF2-40B4-BE49-F238E27FC236}">
                <a16:creationId xmlns="" xmlns:a16="http://schemas.microsoft.com/office/drawing/2014/main" id="{22A6B752-474E-4A12-A95A-7572E568D9B5}"/>
              </a:ext>
            </a:extLst>
          </p:cNvPr>
          <p:cNvSpPr/>
          <p:nvPr/>
        </p:nvSpPr>
        <p:spPr>
          <a:xfrm>
            <a:off x="6082016" y="2386073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 hidden="1">
            <a:extLst>
              <a:ext uri="{FF2B5EF4-FFF2-40B4-BE49-F238E27FC236}">
                <a16:creationId xmlns="" xmlns:a16="http://schemas.microsoft.com/office/drawing/2014/main" id="{EE0D44D4-CFC6-4293-AE6D-47BFCA7AFF38}"/>
              </a:ext>
            </a:extLst>
          </p:cNvPr>
          <p:cNvSpPr/>
          <p:nvPr/>
        </p:nvSpPr>
        <p:spPr>
          <a:xfrm>
            <a:off x="6082015" y="3758371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 hidden="1">
            <a:extLst>
              <a:ext uri="{FF2B5EF4-FFF2-40B4-BE49-F238E27FC236}">
                <a16:creationId xmlns="" xmlns:a16="http://schemas.microsoft.com/office/drawing/2014/main" id="{591F8615-1BD0-47E7-B7F6-D44FED599AA5}"/>
              </a:ext>
            </a:extLst>
          </p:cNvPr>
          <p:cNvSpPr/>
          <p:nvPr/>
        </p:nvSpPr>
        <p:spPr>
          <a:xfrm>
            <a:off x="2533474" y="5130670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30ABDAC0-CB85-4B9D-A3E2-6FE444559740}"/>
              </a:ext>
            </a:extLst>
          </p:cNvPr>
          <p:cNvSpPr/>
          <p:nvPr/>
        </p:nvSpPr>
        <p:spPr>
          <a:xfrm>
            <a:off x="830271" y="1750453"/>
            <a:ext cx="7483458" cy="866765"/>
          </a:xfrm>
          <a:prstGeom prst="roundRect">
            <a:avLst>
              <a:gd name="adj" fmla="val 12930"/>
            </a:avLst>
          </a:prstGeom>
          <a:solidFill>
            <a:srgbClr val="0064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731520" bIns="274320"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</a:rPr>
              <a:t>Pentru a comunica cu persoanele care nu sunt lângă noi, folosim diferite căi și mijloace de comunicare: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24" name="t 1">
            <a:extLst>
              <a:ext uri="{FF2B5EF4-FFF2-40B4-BE49-F238E27FC236}">
                <a16:creationId xmlns="" xmlns:a16="http://schemas.microsoft.com/office/drawing/2014/main" id="{4E9B7F5B-21CC-42AF-80A5-B18DF18FBDF7}"/>
              </a:ext>
            </a:extLst>
          </p:cNvPr>
          <p:cNvGrpSpPr/>
          <p:nvPr/>
        </p:nvGrpSpPr>
        <p:grpSpPr>
          <a:xfrm>
            <a:off x="1195946" y="2777773"/>
            <a:ext cx="6343626" cy="513615"/>
            <a:chOff x="1195946" y="2861663"/>
            <a:chExt cx="6343626" cy="51361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290E069B-BA7B-4938-AE11-F21F95EF0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3449" y="3118472"/>
              <a:ext cx="5566123" cy="1"/>
            </a:xfrm>
            <a:prstGeom prst="line">
              <a:avLst/>
            </a:prstGeom>
            <a:ln w="31750" cap="rnd">
              <a:solidFill>
                <a:srgbClr val="F0821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BE88DDDF-D2AD-465E-A344-0FB8B148AF18}"/>
                </a:ext>
              </a:extLst>
            </p:cNvPr>
            <p:cNvSpPr/>
            <p:nvPr/>
          </p:nvSpPr>
          <p:spPr>
            <a:xfrm>
              <a:off x="1195946" y="2861663"/>
              <a:ext cx="1143178" cy="5136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0" cap="rnd">
              <a:solidFill>
                <a:srgbClr val="F08215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Telefon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t4">
            <a:extLst>
              <a:ext uri="{FF2B5EF4-FFF2-40B4-BE49-F238E27FC236}">
                <a16:creationId xmlns="" xmlns:a16="http://schemas.microsoft.com/office/drawing/2014/main" id="{403551DA-5788-451E-8836-F9CFA4618384}"/>
              </a:ext>
            </a:extLst>
          </p:cNvPr>
          <p:cNvGrpSpPr/>
          <p:nvPr/>
        </p:nvGrpSpPr>
        <p:grpSpPr>
          <a:xfrm>
            <a:off x="2058471" y="5383786"/>
            <a:ext cx="6433945" cy="773248"/>
            <a:chOff x="2058471" y="5467676"/>
            <a:chExt cx="6433945" cy="773248"/>
          </a:xfrm>
        </p:grpSpPr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52CC0753-3C42-45DB-9B46-FB016BAC26E3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71" y="5863480"/>
              <a:ext cx="2336621" cy="0"/>
            </a:xfrm>
            <a:prstGeom prst="line">
              <a:avLst/>
            </a:prstGeom>
            <a:ln w="31750" cap="rnd">
              <a:solidFill>
                <a:srgbClr val="F0821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D7CDFFB-3AD4-4280-9BB2-A621020C2E82}"/>
                </a:ext>
              </a:extLst>
            </p:cNvPr>
            <p:cNvSpPr/>
            <p:nvPr/>
          </p:nvSpPr>
          <p:spPr>
            <a:xfrm>
              <a:off x="4054163" y="5467676"/>
              <a:ext cx="4438253" cy="7732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0" cap="rnd">
              <a:solidFill>
                <a:srgbClr val="F08215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</a:rPr>
                <a:t>Canale de comunicare media (Facebook, Instagram, WhatsApp)</a:t>
              </a:r>
            </a:p>
          </p:txBody>
        </p:sp>
      </p:grpSp>
      <p:grpSp>
        <p:nvGrpSpPr>
          <p:cNvPr id="38" name="img 4">
            <a:extLst>
              <a:ext uri="{FF2B5EF4-FFF2-40B4-BE49-F238E27FC236}">
                <a16:creationId xmlns="" xmlns:a16="http://schemas.microsoft.com/office/drawing/2014/main" id="{4E6D52A3-6321-4328-8D76-FA30C70AE79A}"/>
              </a:ext>
            </a:extLst>
          </p:cNvPr>
          <p:cNvGrpSpPr/>
          <p:nvPr/>
        </p:nvGrpSpPr>
        <p:grpSpPr>
          <a:xfrm>
            <a:off x="1228285" y="5535123"/>
            <a:ext cx="1032707" cy="488933"/>
            <a:chOff x="1106702" y="4624586"/>
            <a:chExt cx="1032707" cy="488933"/>
          </a:xfrm>
        </p:grpSpPr>
        <p:pic>
          <p:nvPicPr>
            <p:cNvPr id="39" name="Picture 38" descr="Icon&#10;&#10;Description automatically generated">
              <a:extLst>
                <a:ext uri="{FF2B5EF4-FFF2-40B4-BE49-F238E27FC236}">
                  <a16:creationId xmlns="" xmlns:a16="http://schemas.microsoft.com/office/drawing/2014/main" id="{EBCDC0A1-81F3-4ABA-BD56-264207EB9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702" y="4624586"/>
              <a:ext cx="488931" cy="488931"/>
            </a:xfrm>
            <a:prstGeom prst="rect">
              <a:avLst/>
            </a:prstGeom>
          </p:spPr>
        </p:pic>
        <p:pic>
          <p:nvPicPr>
            <p:cNvPr id="40" name="Picture 39" descr="Icon&#10;&#10;Description automatically generated">
              <a:extLst>
                <a:ext uri="{FF2B5EF4-FFF2-40B4-BE49-F238E27FC236}">
                  <a16:creationId xmlns="" xmlns:a16="http://schemas.microsoft.com/office/drawing/2014/main" id="{4F9E344D-8393-4CBA-9FD9-F7437DBEF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477" y="4624587"/>
              <a:ext cx="488932" cy="488932"/>
            </a:xfrm>
            <a:prstGeom prst="rect">
              <a:avLst/>
            </a:prstGeom>
          </p:spPr>
        </p:pic>
      </p:grpSp>
      <p:grpSp>
        <p:nvGrpSpPr>
          <p:cNvPr id="26" name="t2">
            <a:extLst>
              <a:ext uri="{FF2B5EF4-FFF2-40B4-BE49-F238E27FC236}">
                <a16:creationId xmlns="" xmlns:a16="http://schemas.microsoft.com/office/drawing/2014/main" id="{39B7910B-9FFA-48F0-8EC7-AE16E3F22056}"/>
              </a:ext>
            </a:extLst>
          </p:cNvPr>
          <p:cNvGrpSpPr/>
          <p:nvPr/>
        </p:nvGrpSpPr>
        <p:grpSpPr>
          <a:xfrm>
            <a:off x="2461473" y="3693361"/>
            <a:ext cx="5535870" cy="513614"/>
            <a:chOff x="2461473" y="3777251"/>
            <a:chExt cx="5535870" cy="51361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61A85C13-39E3-4275-8D98-4804B763D057}"/>
                </a:ext>
              </a:extLst>
            </p:cNvPr>
            <p:cNvSpPr/>
            <p:nvPr/>
          </p:nvSpPr>
          <p:spPr>
            <a:xfrm>
              <a:off x="7081804" y="3777251"/>
              <a:ext cx="915539" cy="513614"/>
            </a:xfrm>
            <a:prstGeom prst="roundRect">
              <a:avLst>
                <a:gd name="adj" fmla="val 50000"/>
              </a:avLst>
            </a:prstGeom>
            <a:noFill/>
            <a:ln w="31750" cap="rnd">
              <a:solidFill>
                <a:srgbClr val="F08215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</a:rPr>
                <a:t>Bilete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B333383F-F249-45AB-A4FE-B82335F17E60}"/>
                </a:ext>
              </a:extLst>
            </p:cNvPr>
            <p:cNvCxnSpPr>
              <a:cxnSpLocks/>
              <a:endCxn id="41" idx="1"/>
            </p:cNvCxnSpPr>
            <p:nvPr/>
          </p:nvCxnSpPr>
          <p:spPr>
            <a:xfrm>
              <a:off x="2461473" y="4034058"/>
              <a:ext cx="4620331" cy="0"/>
            </a:xfrm>
            <a:prstGeom prst="line">
              <a:avLst/>
            </a:prstGeom>
            <a:ln w="31750" cap="rnd">
              <a:solidFill>
                <a:srgbClr val="F0821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img 2" descr="Text&#10;&#10;Description automatically generated">
            <a:extLst>
              <a:ext uri="{FF2B5EF4-FFF2-40B4-BE49-F238E27FC236}">
                <a16:creationId xmlns="" xmlns:a16="http://schemas.microsoft.com/office/drawing/2014/main" id="{9B1DEAF6-18DE-452D-8E51-C4CFAF9D0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7" y="3459542"/>
            <a:ext cx="1387876" cy="88041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2083470-F5A3-48ED-A4A4-A171D13FD3AA}"/>
              </a:ext>
            </a:extLst>
          </p:cNvPr>
          <p:cNvSpPr txBox="1"/>
          <p:nvPr/>
        </p:nvSpPr>
        <p:spPr>
          <a:xfrm rot="20979644">
            <a:off x="825727" y="1540707"/>
            <a:ext cx="316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400" b="1" dirty="0">
                <a:solidFill>
                  <a:srgbClr val="00649C"/>
                </a:solidFill>
              </a:rPr>
              <a:t>!</a:t>
            </a:r>
            <a:endParaRPr lang="en-GB" sz="4400" b="1" dirty="0">
              <a:solidFill>
                <a:srgbClr val="00649C"/>
              </a:solidFill>
            </a:endParaRPr>
          </a:p>
        </p:txBody>
      </p:sp>
      <p:grpSp>
        <p:nvGrpSpPr>
          <p:cNvPr id="27" name="t 3">
            <a:extLst>
              <a:ext uri="{FF2B5EF4-FFF2-40B4-BE49-F238E27FC236}">
                <a16:creationId xmlns="" xmlns:a16="http://schemas.microsoft.com/office/drawing/2014/main" id="{0C6DAC2C-4813-4D7B-B144-73ADC87B69AF}"/>
              </a:ext>
            </a:extLst>
          </p:cNvPr>
          <p:cNvGrpSpPr/>
          <p:nvPr/>
        </p:nvGrpSpPr>
        <p:grpSpPr>
          <a:xfrm>
            <a:off x="1195946" y="4591998"/>
            <a:ext cx="5922352" cy="567213"/>
            <a:chOff x="1195946" y="4675888"/>
            <a:chExt cx="5922352" cy="56721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9DB50D74-7D28-43AB-8146-521990AB0E01}"/>
                </a:ext>
              </a:extLst>
            </p:cNvPr>
            <p:cNvCxnSpPr>
              <a:cxnSpLocks/>
            </p:cNvCxnSpPr>
            <p:nvPr/>
          </p:nvCxnSpPr>
          <p:spPr>
            <a:xfrm>
              <a:off x="2316325" y="4925159"/>
              <a:ext cx="4801973" cy="0"/>
            </a:xfrm>
            <a:prstGeom prst="line">
              <a:avLst/>
            </a:prstGeom>
            <a:ln w="31750" cap="rnd">
              <a:solidFill>
                <a:srgbClr val="F0821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: Rounded Corners 42">
              <a:extLst>
                <a:ext uri="{FF2B5EF4-FFF2-40B4-BE49-F238E27FC236}">
                  <a16:creationId xmlns="" xmlns:a16="http://schemas.microsoft.com/office/drawing/2014/main" id="{0A413379-D365-49C0-9E1B-9B903AFE9247}"/>
                </a:ext>
              </a:extLst>
            </p:cNvPr>
            <p:cNvSpPr/>
            <p:nvPr/>
          </p:nvSpPr>
          <p:spPr>
            <a:xfrm>
              <a:off x="1195946" y="4675888"/>
              <a:ext cx="1120379" cy="5672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0" cap="rnd">
              <a:solidFill>
                <a:srgbClr val="F08215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sz="1800" dirty="0">
                  <a:solidFill>
                    <a:schemeClr val="dk1"/>
                  </a:solidFill>
                </a:rPr>
                <a:t>Radio</a:t>
              </a:r>
              <a:endParaRPr lang="en-GB" sz="1800" dirty="0">
                <a:solidFill>
                  <a:schemeClr val="dk1"/>
                </a:solidFill>
              </a:endParaRPr>
            </a:p>
          </p:txBody>
        </p:sp>
      </p:grpSp>
      <p:pic>
        <p:nvPicPr>
          <p:cNvPr id="3" name="img 3" descr="A picture containing box&#10;&#10;Description automatically generated">
            <a:extLst>
              <a:ext uri="{FF2B5EF4-FFF2-40B4-BE49-F238E27FC236}">
                <a16:creationId xmlns="" xmlns:a16="http://schemas.microsoft.com/office/drawing/2014/main" id="{FB8B84DB-D4BB-4855-877A-5415094FE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229" y="4373511"/>
            <a:ext cx="1166687" cy="892423"/>
          </a:xfrm>
          <a:prstGeom prst="rect">
            <a:avLst/>
          </a:prstGeom>
        </p:spPr>
      </p:pic>
      <p:pic>
        <p:nvPicPr>
          <p:cNvPr id="14" name="Picture 13" descr="A picture containing text, sign, picture frame&#10;&#10;Description automatically generated">
            <a:extLst>
              <a:ext uri="{FF2B5EF4-FFF2-40B4-BE49-F238E27FC236}">
                <a16:creationId xmlns="" xmlns:a16="http://schemas.microsoft.com/office/drawing/2014/main" id="{0F3917F5-6A4F-4892-B2D0-88A9124EB5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24" y="2198756"/>
            <a:ext cx="810960" cy="12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0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A4AD189-EBA3-4983-AEE4-9268BDEB496D}"/>
              </a:ext>
            </a:extLst>
          </p:cNvPr>
          <p:cNvGrpSpPr/>
          <p:nvPr/>
        </p:nvGrpSpPr>
        <p:grpSpPr>
          <a:xfrm>
            <a:off x="735411" y="5013833"/>
            <a:ext cx="5637193" cy="866487"/>
            <a:chOff x="735412" y="5013833"/>
            <a:chExt cx="5531164" cy="8664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EAF9C5A7-D987-4C7C-9074-97AB272AB441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64" y="5452488"/>
              <a:ext cx="1895912" cy="0"/>
            </a:xfrm>
            <a:prstGeom prst="line">
              <a:avLst/>
            </a:prstGeom>
            <a:ln w="31750" cap="rnd">
              <a:solidFill>
                <a:srgbClr val="F0821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EB9174F8-5814-4D6A-9F09-181AC323B2F4}"/>
                </a:ext>
              </a:extLst>
            </p:cNvPr>
            <p:cNvSpPr/>
            <p:nvPr/>
          </p:nvSpPr>
          <p:spPr>
            <a:xfrm>
              <a:off x="735412" y="5013833"/>
              <a:ext cx="4859178" cy="8664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0" cap="rnd">
              <a:solidFill>
                <a:srgbClr val="F08215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>
                  <a:solidFill>
                    <a:schemeClr val="tx1"/>
                  </a:solidFill>
                </a:rPr>
                <a:t>Cu ajutorul Internetului, folosind programe și aplicații pentru videoconferințe.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7FF4F25-497D-4707-BA8B-8FB6078FBA10}"/>
              </a:ext>
            </a:extLst>
          </p:cNvPr>
          <p:cNvGrpSpPr/>
          <p:nvPr/>
        </p:nvGrpSpPr>
        <p:grpSpPr>
          <a:xfrm>
            <a:off x="2655746" y="3564697"/>
            <a:ext cx="5456220" cy="513614"/>
            <a:chOff x="2655746" y="3564697"/>
            <a:chExt cx="5456220" cy="51361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3196B45D-495C-49A1-A194-D5833B1C5C8B}"/>
                </a:ext>
              </a:extLst>
            </p:cNvPr>
            <p:cNvCxnSpPr>
              <a:cxnSpLocks/>
            </p:cNvCxnSpPr>
            <p:nvPr/>
          </p:nvCxnSpPr>
          <p:spPr>
            <a:xfrm>
              <a:off x="2655746" y="3807334"/>
              <a:ext cx="4007753" cy="14170"/>
            </a:xfrm>
            <a:prstGeom prst="line">
              <a:avLst/>
            </a:prstGeom>
            <a:ln w="31750" cap="rnd">
              <a:solidFill>
                <a:srgbClr val="F0821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901B9345-F3AC-4ED0-B946-F3E26CAD1C7E}"/>
                </a:ext>
              </a:extLst>
            </p:cNvPr>
            <p:cNvSpPr/>
            <p:nvPr/>
          </p:nvSpPr>
          <p:spPr>
            <a:xfrm>
              <a:off x="6372605" y="3564697"/>
              <a:ext cx="1739361" cy="5136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0" cap="rnd">
              <a:solidFill>
                <a:srgbClr val="F08215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</a:rPr>
                <a:t>Televiziune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56891C-5F9B-4089-8DA3-82AF05E45408}"/>
              </a:ext>
            </a:extLst>
          </p:cNvPr>
          <p:cNvGrpSpPr/>
          <p:nvPr/>
        </p:nvGrpSpPr>
        <p:grpSpPr>
          <a:xfrm>
            <a:off x="2655746" y="1020899"/>
            <a:ext cx="5747114" cy="513614"/>
            <a:chOff x="2655746" y="1020899"/>
            <a:chExt cx="5747114" cy="51361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FBF2E35E-C568-481C-A7D3-69B9A85F4583}"/>
                </a:ext>
              </a:extLst>
            </p:cNvPr>
            <p:cNvCxnSpPr>
              <a:cxnSpLocks/>
              <a:endCxn id="2" idx="1"/>
            </p:cNvCxnSpPr>
            <p:nvPr/>
          </p:nvCxnSpPr>
          <p:spPr>
            <a:xfrm flipV="1">
              <a:off x="2655746" y="1277706"/>
              <a:ext cx="2016921" cy="5144"/>
            </a:xfrm>
            <a:prstGeom prst="line">
              <a:avLst/>
            </a:prstGeom>
            <a:ln w="31750" cap="rnd">
              <a:solidFill>
                <a:srgbClr val="F0821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74E6F005-7FE3-4091-89FF-59564F17D8B6}"/>
                </a:ext>
              </a:extLst>
            </p:cNvPr>
            <p:cNvSpPr/>
            <p:nvPr/>
          </p:nvSpPr>
          <p:spPr>
            <a:xfrm>
              <a:off x="4672667" y="1020899"/>
              <a:ext cx="3730193" cy="513614"/>
            </a:xfrm>
            <a:prstGeom prst="roundRect">
              <a:avLst>
                <a:gd name="adj" fmla="val 50000"/>
              </a:avLst>
            </a:prstGeom>
            <a:noFill/>
            <a:ln w="31750" cap="rnd">
              <a:solidFill>
                <a:srgbClr val="F08215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</a:rPr>
                <a:t>Scrisori, cărți poștale, felicitări</a:t>
              </a:r>
            </a:p>
          </p:txBody>
        </p:sp>
      </p:grpSp>
      <p:pic>
        <p:nvPicPr>
          <p:cNvPr id="20" name="img 1" descr="Text, letter&#10;&#10;Description automatically generated">
            <a:extLst>
              <a:ext uri="{FF2B5EF4-FFF2-40B4-BE49-F238E27FC236}">
                <a16:creationId xmlns="" xmlns:a16="http://schemas.microsoft.com/office/drawing/2014/main" id="{C96199FF-905A-43AD-9261-599D5D7AA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55" y="694768"/>
            <a:ext cx="1783291" cy="11761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3C5563E-16B9-4F90-AA46-CB1ED14F83D1}"/>
              </a:ext>
            </a:extLst>
          </p:cNvPr>
          <p:cNvGrpSpPr/>
          <p:nvPr/>
        </p:nvGrpSpPr>
        <p:grpSpPr>
          <a:xfrm>
            <a:off x="1261874" y="2224893"/>
            <a:ext cx="4098691" cy="513614"/>
            <a:chOff x="1261874" y="2224893"/>
            <a:chExt cx="4098691" cy="51361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DA27E61E-3BB2-47C2-B271-724C4DE5AFC7}"/>
                </a:ext>
              </a:extLst>
            </p:cNvPr>
            <p:cNvSpPr/>
            <p:nvPr/>
          </p:nvSpPr>
          <p:spPr>
            <a:xfrm>
              <a:off x="1261874" y="2224893"/>
              <a:ext cx="1004451" cy="513614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7000"/>
              </a:schemeClr>
            </a:solidFill>
            <a:ln w="31750" cap="rnd">
              <a:solidFill>
                <a:srgbClr val="F08215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</a:rPr>
                <a:t>E-mail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CA65E9B2-3463-43D3-9BCF-1D0F3AF48872}"/>
                </a:ext>
              </a:extLst>
            </p:cNvPr>
            <p:cNvCxnSpPr>
              <a:cxnSpLocks/>
            </p:cNvCxnSpPr>
            <p:nvPr/>
          </p:nvCxnSpPr>
          <p:spPr>
            <a:xfrm>
              <a:off x="2266325" y="2486844"/>
              <a:ext cx="3094240" cy="0"/>
            </a:xfrm>
            <a:prstGeom prst="line">
              <a:avLst/>
            </a:prstGeom>
            <a:ln w="31750" cap="rnd">
              <a:solidFill>
                <a:srgbClr val="F0821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g 2" descr="Table&#10;&#10;Description automatically generated">
            <a:extLst>
              <a:ext uri="{FF2B5EF4-FFF2-40B4-BE49-F238E27FC236}">
                <a16:creationId xmlns="" xmlns:a16="http://schemas.microsoft.com/office/drawing/2014/main" id="{97CBFAC1-D316-4008-8A5C-21BA7FA6E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65" y="1862468"/>
            <a:ext cx="2881744" cy="1280259"/>
          </a:xfrm>
          <a:prstGeom prst="rect">
            <a:avLst/>
          </a:prstGeom>
        </p:spPr>
      </p:pic>
      <p:pic>
        <p:nvPicPr>
          <p:cNvPr id="32" name="img 3" descr="A picture containing text, electronics, display&#10;&#10;Description automatically generated">
            <a:extLst>
              <a:ext uri="{FF2B5EF4-FFF2-40B4-BE49-F238E27FC236}">
                <a16:creationId xmlns="" xmlns:a16="http://schemas.microsoft.com/office/drawing/2014/main" id="{D9F0EDEB-5224-4798-9957-EF226F884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2" y="3057837"/>
            <a:ext cx="2014146" cy="1573748"/>
          </a:xfrm>
          <a:prstGeom prst="rect">
            <a:avLst/>
          </a:prstGeom>
        </p:spPr>
      </p:pic>
      <p:pic>
        <p:nvPicPr>
          <p:cNvPr id="49" name="img 4" descr="A picture containing text, computer, computer, electronics&#10;&#10;Description automatically generated">
            <a:extLst>
              <a:ext uri="{FF2B5EF4-FFF2-40B4-BE49-F238E27FC236}">
                <a16:creationId xmlns="" xmlns:a16="http://schemas.microsoft.com/office/drawing/2014/main" id="{96043E6A-8236-45EE-8207-AE8D71E482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708" y="4500281"/>
            <a:ext cx="2364376" cy="164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4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1">
            <a:extLst>
              <a:ext uri="{FF2B5EF4-FFF2-40B4-BE49-F238E27FC236}">
                <a16:creationId xmlns="" xmlns:a16="http://schemas.microsoft.com/office/drawing/2014/main" id="{D0AD43DC-CCBC-464D-9335-512EA3DEB207}"/>
              </a:ext>
            </a:extLst>
          </p:cNvPr>
          <p:cNvSpPr/>
          <p:nvPr/>
        </p:nvSpPr>
        <p:spPr>
          <a:xfrm>
            <a:off x="670593" y="3521880"/>
            <a:ext cx="2634168" cy="1705957"/>
          </a:xfrm>
          <a:prstGeom prst="round2SameRect">
            <a:avLst>
              <a:gd name="adj1" fmla="val 0"/>
              <a:gd name="adj2" fmla="val 30487"/>
            </a:avLst>
          </a:prstGeom>
          <a:solidFill>
            <a:srgbClr val="F9B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endParaRPr lang="en-GB" sz="1800" dirty="0">
              <a:solidFill>
                <a:schemeClr val="dk1"/>
              </a:solidFill>
            </a:endParaRPr>
          </a:p>
          <a:p>
            <a:pPr algn="ctr"/>
            <a:r>
              <a:rPr lang="en-GB" sz="1800" dirty="0">
                <a:solidFill>
                  <a:schemeClr val="dk1"/>
                </a:solidFill>
              </a:rPr>
              <a:t>Cu persoanele </a:t>
            </a:r>
            <a:r>
              <a:rPr lang="en-GB" sz="1800" dirty="0" err="1">
                <a:solidFill>
                  <a:schemeClr val="dk1"/>
                </a:solidFill>
              </a:rPr>
              <a:t>apropiate</a:t>
            </a:r>
            <a:r>
              <a:rPr lang="en-GB" sz="1800" dirty="0">
                <a:solidFill>
                  <a:schemeClr val="dk1"/>
                </a:solidFill>
              </a:rPr>
              <a:t>: mama, tata, </a:t>
            </a:r>
            <a:r>
              <a:rPr lang="en-GB" sz="1800" dirty="0" err="1">
                <a:solidFill>
                  <a:schemeClr val="dk1"/>
                </a:solidFill>
              </a:rPr>
              <a:t>frații</a:t>
            </a:r>
            <a:r>
              <a:rPr lang="en-GB" sz="1800" dirty="0">
                <a:solidFill>
                  <a:schemeClr val="dk1"/>
                </a:solidFill>
              </a:rPr>
              <a:t> și </a:t>
            </a:r>
            <a:r>
              <a:rPr lang="en-GB" sz="1800" dirty="0" err="1">
                <a:solidFill>
                  <a:schemeClr val="dk1"/>
                </a:solidFill>
              </a:rPr>
              <a:t>surorile</a:t>
            </a:r>
            <a:r>
              <a:rPr lang="en-GB" sz="1800" dirty="0">
                <a:solidFill>
                  <a:schemeClr val="dk1"/>
                </a:solidFill>
              </a:rPr>
              <a:t>, </a:t>
            </a:r>
            <a:r>
              <a:rPr lang="en-GB" sz="1800" dirty="0" err="1">
                <a:solidFill>
                  <a:schemeClr val="dk1"/>
                </a:solidFill>
              </a:rPr>
              <a:t>bunicii</a:t>
            </a:r>
            <a:r>
              <a:rPr lang="en-GB" sz="1800" dirty="0">
                <a:solidFill>
                  <a:schemeClr val="dk1"/>
                </a:solidFill>
              </a:rPr>
              <a:t> etc.</a:t>
            </a:r>
          </a:p>
        </p:txBody>
      </p:sp>
      <p:sp>
        <p:nvSpPr>
          <p:cNvPr id="4" name="title">
            <a:extLst>
              <a:ext uri="{FF2B5EF4-FFF2-40B4-BE49-F238E27FC236}">
                <a16:creationId xmlns="" xmlns:a16="http://schemas.microsoft.com/office/drawing/2014/main" id="{6ECED977-656E-4793-A23E-6FDE7510A36D}"/>
              </a:ext>
            </a:extLst>
          </p:cNvPr>
          <p:cNvSpPr/>
          <p:nvPr/>
        </p:nvSpPr>
        <p:spPr>
          <a:xfrm>
            <a:off x="1837829" y="565074"/>
            <a:ext cx="5526693" cy="8667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0">
            <a:solidFill>
              <a:srgbClr val="006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r>
              <a:rPr lang="ro-RO" sz="4000" b="1" dirty="0">
                <a:solidFill>
                  <a:srgbClr val="00649C"/>
                </a:solidFill>
              </a:rPr>
              <a:t>Cu cine comunicăm?</a:t>
            </a:r>
            <a:endParaRPr lang="en-GB" sz="4000" b="1" dirty="0">
              <a:solidFill>
                <a:srgbClr val="00649C"/>
              </a:solidFill>
            </a:endParaRPr>
          </a:p>
        </p:txBody>
      </p:sp>
      <p:sp>
        <p:nvSpPr>
          <p:cNvPr id="8" name="Rectangle: Rounded Corners 7" hidden="1">
            <a:extLst>
              <a:ext uri="{FF2B5EF4-FFF2-40B4-BE49-F238E27FC236}">
                <a16:creationId xmlns="" xmlns:a16="http://schemas.microsoft.com/office/drawing/2014/main" id="{436809A8-5D15-4631-8DD7-958D3E75F415}"/>
              </a:ext>
            </a:extLst>
          </p:cNvPr>
          <p:cNvSpPr/>
          <p:nvPr/>
        </p:nvSpPr>
        <p:spPr>
          <a:xfrm>
            <a:off x="2533474" y="2386073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 hidden="1">
            <a:extLst>
              <a:ext uri="{FF2B5EF4-FFF2-40B4-BE49-F238E27FC236}">
                <a16:creationId xmlns="" xmlns:a16="http://schemas.microsoft.com/office/drawing/2014/main" id="{90667F4F-CCD9-4C11-AE1A-00E3AE1A5E09}"/>
              </a:ext>
            </a:extLst>
          </p:cNvPr>
          <p:cNvSpPr/>
          <p:nvPr/>
        </p:nvSpPr>
        <p:spPr>
          <a:xfrm>
            <a:off x="2533474" y="3758371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 hidden="1">
            <a:extLst>
              <a:ext uri="{FF2B5EF4-FFF2-40B4-BE49-F238E27FC236}">
                <a16:creationId xmlns="" xmlns:a16="http://schemas.microsoft.com/office/drawing/2014/main" id="{22A6B752-474E-4A12-A95A-7572E568D9B5}"/>
              </a:ext>
            </a:extLst>
          </p:cNvPr>
          <p:cNvSpPr/>
          <p:nvPr/>
        </p:nvSpPr>
        <p:spPr>
          <a:xfrm>
            <a:off x="6082016" y="2386073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 hidden="1">
            <a:extLst>
              <a:ext uri="{FF2B5EF4-FFF2-40B4-BE49-F238E27FC236}">
                <a16:creationId xmlns="" xmlns:a16="http://schemas.microsoft.com/office/drawing/2014/main" id="{EE0D44D4-CFC6-4293-AE6D-47BFCA7AFF38}"/>
              </a:ext>
            </a:extLst>
          </p:cNvPr>
          <p:cNvSpPr/>
          <p:nvPr/>
        </p:nvSpPr>
        <p:spPr>
          <a:xfrm>
            <a:off x="6082015" y="3758371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 hidden="1">
            <a:extLst>
              <a:ext uri="{FF2B5EF4-FFF2-40B4-BE49-F238E27FC236}">
                <a16:creationId xmlns="" xmlns:a16="http://schemas.microsoft.com/office/drawing/2014/main" id="{591F8615-1BD0-47E7-B7F6-D44FED599AA5}"/>
              </a:ext>
            </a:extLst>
          </p:cNvPr>
          <p:cNvSpPr/>
          <p:nvPr/>
        </p:nvSpPr>
        <p:spPr>
          <a:xfrm>
            <a:off x="2533474" y="5130670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img 2" descr="A picture containing person&#10;&#10;Description automatically generated">
            <a:extLst>
              <a:ext uri="{FF2B5EF4-FFF2-40B4-BE49-F238E27FC236}">
                <a16:creationId xmlns="" xmlns:a16="http://schemas.microsoft.com/office/drawing/2014/main" id="{AD3822D9-1387-428E-976E-49120D49E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43" y="1630162"/>
            <a:ext cx="2240269" cy="1891718"/>
          </a:xfrm>
          <a:prstGeom prst="round2SameRect">
            <a:avLst>
              <a:gd name="adj1" fmla="val 30414"/>
              <a:gd name="adj2" fmla="val 0"/>
            </a:avLst>
          </a:prstGeom>
          <a:ln w="31750" cap="rnd">
            <a:solidFill>
              <a:srgbClr val="00649C"/>
            </a:solidFill>
            <a:prstDash val="dash"/>
          </a:ln>
        </p:spPr>
      </p:pic>
      <p:pic>
        <p:nvPicPr>
          <p:cNvPr id="24" name="img 3" descr="A picture containing cake, swing, outdoor object&#10;&#10;Description automatically generated">
            <a:extLst>
              <a:ext uri="{FF2B5EF4-FFF2-40B4-BE49-F238E27FC236}">
                <a16:creationId xmlns="" xmlns:a16="http://schemas.microsoft.com/office/drawing/2014/main" id="{BEEBF3D8-1D7A-41F0-9D7F-13A535A0D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91" y="1630162"/>
            <a:ext cx="2500034" cy="1891718"/>
          </a:xfrm>
          <a:prstGeom prst="round2SameRect">
            <a:avLst>
              <a:gd name="adj1" fmla="val 35292"/>
              <a:gd name="adj2" fmla="val 0"/>
            </a:avLst>
          </a:prstGeom>
          <a:ln w="31750" cap="rnd">
            <a:solidFill>
              <a:srgbClr val="00649C"/>
            </a:solidFill>
            <a:prstDash val="dash"/>
          </a:ln>
        </p:spPr>
      </p:pic>
      <p:pic>
        <p:nvPicPr>
          <p:cNvPr id="28" name="img 1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F1440D20-F516-45B0-8DD4-7EE9DAFB5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5" y="1630163"/>
            <a:ext cx="2591812" cy="1891718"/>
          </a:xfrm>
          <a:prstGeom prst="round2SameRect">
            <a:avLst>
              <a:gd name="adj1" fmla="val 29527"/>
              <a:gd name="adj2" fmla="val 0"/>
            </a:avLst>
          </a:prstGeom>
          <a:noFill/>
          <a:ln w="31750" cap="rnd">
            <a:solidFill>
              <a:srgbClr val="00649C"/>
            </a:solidFill>
            <a:prstDash val="dash"/>
          </a:ln>
        </p:spPr>
      </p:pic>
      <p:sp>
        <p:nvSpPr>
          <p:cNvPr id="38" name="t2">
            <a:extLst>
              <a:ext uri="{FF2B5EF4-FFF2-40B4-BE49-F238E27FC236}">
                <a16:creationId xmlns="" xmlns:a16="http://schemas.microsoft.com/office/drawing/2014/main" id="{F101C033-74A8-40C9-B4D2-403704FE4C20}"/>
              </a:ext>
            </a:extLst>
          </p:cNvPr>
          <p:cNvSpPr/>
          <p:nvPr/>
        </p:nvSpPr>
        <p:spPr>
          <a:xfrm>
            <a:off x="3439131" y="3521880"/>
            <a:ext cx="2324091" cy="1705958"/>
          </a:xfrm>
          <a:prstGeom prst="round2SameRect">
            <a:avLst>
              <a:gd name="adj1" fmla="val 0"/>
              <a:gd name="adj2" fmla="val 32706"/>
            </a:avLst>
          </a:prstGeom>
          <a:solidFill>
            <a:srgbClr val="F9B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dk1"/>
                </a:solidFill>
              </a:rPr>
              <a:t>Cu </a:t>
            </a:r>
            <a:r>
              <a:rPr lang="en-GB" dirty="0" err="1">
                <a:solidFill>
                  <a:schemeClr val="dk1"/>
                </a:solidFill>
              </a:rPr>
              <a:t>persoane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cunoscute</a:t>
            </a:r>
            <a:r>
              <a:rPr lang="en-GB" dirty="0">
                <a:solidFill>
                  <a:schemeClr val="dk1"/>
                </a:solidFill>
              </a:rPr>
              <a:t>: </a:t>
            </a:r>
            <a:r>
              <a:rPr lang="en-GB" dirty="0" err="1">
                <a:solidFill>
                  <a:schemeClr val="dk1"/>
                </a:solidFill>
              </a:rPr>
              <a:t>prieteni</a:t>
            </a:r>
            <a:r>
              <a:rPr lang="en-GB" dirty="0">
                <a:solidFill>
                  <a:schemeClr val="dk1"/>
                </a:solidFill>
              </a:rPr>
              <a:t>, </a:t>
            </a:r>
            <a:r>
              <a:rPr lang="en-GB" dirty="0" err="1">
                <a:solidFill>
                  <a:schemeClr val="dk1"/>
                </a:solidFill>
              </a:rPr>
              <a:t>colegi</a:t>
            </a:r>
            <a:r>
              <a:rPr lang="en-GB" dirty="0">
                <a:solidFill>
                  <a:schemeClr val="dk1"/>
                </a:solidFill>
              </a:rPr>
              <a:t>, </a:t>
            </a:r>
            <a:r>
              <a:rPr lang="en-GB" dirty="0" err="1">
                <a:solidFill>
                  <a:schemeClr val="dk1"/>
                </a:solidFill>
              </a:rPr>
              <a:t>profesori</a:t>
            </a:r>
            <a:r>
              <a:rPr lang="en-GB" dirty="0">
                <a:solidFill>
                  <a:schemeClr val="dk1"/>
                </a:solidFill>
              </a:rPr>
              <a:t> etc.</a:t>
            </a:r>
          </a:p>
        </p:txBody>
      </p:sp>
      <p:sp>
        <p:nvSpPr>
          <p:cNvPr id="39" name="t3">
            <a:extLst>
              <a:ext uri="{FF2B5EF4-FFF2-40B4-BE49-F238E27FC236}">
                <a16:creationId xmlns="" xmlns:a16="http://schemas.microsoft.com/office/drawing/2014/main" id="{E65D6CCD-F386-41E1-8ADA-1E873C726187}"/>
              </a:ext>
            </a:extLst>
          </p:cNvPr>
          <p:cNvSpPr/>
          <p:nvPr/>
        </p:nvSpPr>
        <p:spPr>
          <a:xfrm>
            <a:off x="5914239" y="3521880"/>
            <a:ext cx="2525085" cy="1705958"/>
          </a:xfrm>
          <a:prstGeom prst="round2SameRect">
            <a:avLst>
              <a:gd name="adj1" fmla="val 0"/>
              <a:gd name="adj2" fmla="val 33148"/>
            </a:avLst>
          </a:prstGeom>
          <a:solidFill>
            <a:srgbClr val="F9B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dk1"/>
              </a:solidFill>
            </a:endParaRPr>
          </a:p>
          <a:p>
            <a:pPr algn="ctr"/>
            <a:endParaRPr lang="en-GB" sz="1600" dirty="0">
              <a:solidFill>
                <a:schemeClr val="dk1"/>
              </a:solidFill>
            </a:endParaRPr>
          </a:p>
          <a:p>
            <a:pPr algn="ctr"/>
            <a:r>
              <a:rPr lang="en-GB" sz="1600" dirty="0">
                <a:solidFill>
                  <a:schemeClr val="dk1"/>
                </a:solidFill>
              </a:rPr>
              <a:t>Cu </a:t>
            </a:r>
            <a:r>
              <a:rPr lang="en-GB" sz="1600" dirty="0" err="1">
                <a:solidFill>
                  <a:schemeClr val="dk1"/>
                </a:solidFill>
              </a:rPr>
              <a:t>persoane</a:t>
            </a:r>
            <a:r>
              <a:rPr lang="en-GB" sz="1600" dirty="0">
                <a:solidFill>
                  <a:schemeClr val="dk1"/>
                </a:solidFill>
              </a:rPr>
              <a:t> </a:t>
            </a:r>
            <a:r>
              <a:rPr lang="en-GB" sz="1600" dirty="0" err="1">
                <a:solidFill>
                  <a:schemeClr val="dk1"/>
                </a:solidFill>
              </a:rPr>
              <a:t>necunoscute</a:t>
            </a:r>
            <a:r>
              <a:rPr lang="en-GB" sz="1600" dirty="0">
                <a:solidFill>
                  <a:schemeClr val="dk1"/>
                </a:solidFill>
              </a:rPr>
              <a:t>: </a:t>
            </a:r>
            <a:r>
              <a:rPr lang="en-GB" sz="1600" dirty="0" err="1">
                <a:solidFill>
                  <a:schemeClr val="dk1"/>
                </a:solidFill>
              </a:rPr>
              <a:t>alți</a:t>
            </a:r>
            <a:r>
              <a:rPr lang="en-GB" sz="1600" dirty="0">
                <a:solidFill>
                  <a:schemeClr val="dk1"/>
                </a:solidFill>
              </a:rPr>
              <a:t> </a:t>
            </a:r>
            <a:r>
              <a:rPr lang="en-GB" sz="1600" dirty="0" err="1">
                <a:solidFill>
                  <a:schemeClr val="dk1"/>
                </a:solidFill>
              </a:rPr>
              <a:t>profesori</a:t>
            </a:r>
            <a:r>
              <a:rPr lang="en-GB" sz="1600" dirty="0">
                <a:solidFill>
                  <a:schemeClr val="dk1"/>
                </a:solidFill>
              </a:rPr>
              <a:t> din </a:t>
            </a:r>
            <a:r>
              <a:rPr lang="en-GB" sz="1600" dirty="0" err="1">
                <a:solidFill>
                  <a:schemeClr val="dk1"/>
                </a:solidFill>
              </a:rPr>
              <a:t>școală</a:t>
            </a:r>
            <a:r>
              <a:rPr lang="en-GB" sz="1600" dirty="0">
                <a:solidFill>
                  <a:schemeClr val="dk1"/>
                </a:solidFill>
              </a:rPr>
              <a:t>, </a:t>
            </a:r>
            <a:r>
              <a:rPr lang="en-GB" sz="1600" dirty="0" err="1">
                <a:solidFill>
                  <a:schemeClr val="dk1"/>
                </a:solidFill>
              </a:rPr>
              <a:t>copii</a:t>
            </a:r>
            <a:r>
              <a:rPr lang="en-GB" sz="1600" dirty="0">
                <a:solidFill>
                  <a:schemeClr val="dk1"/>
                </a:solidFill>
              </a:rPr>
              <a:t> din parc </a:t>
            </a:r>
            <a:r>
              <a:rPr lang="en-GB" sz="1600" dirty="0" err="1">
                <a:solidFill>
                  <a:schemeClr val="dk1"/>
                </a:solidFill>
              </a:rPr>
              <a:t>sau</a:t>
            </a:r>
            <a:r>
              <a:rPr lang="en-GB" sz="1600" dirty="0">
                <a:solidFill>
                  <a:schemeClr val="dk1"/>
                </a:solidFill>
              </a:rPr>
              <a:t> </a:t>
            </a:r>
            <a:r>
              <a:rPr lang="en-GB" sz="1600" dirty="0" err="1">
                <a:solidFill>
                  <a:schemeClr val="dk1"/>
                </a:solidFill>
              </a:rPr>
              <a:t>alte</a:t>
            </a:r>
            <a:r>
              <a:rPr lang="en-GB" sz="1600" dirty="0">
                <a:solidFill>
                  <a:schemeClr val="dk1"/>
                </a:solidFill>
              </a:rPr>
              <a:t> </a:t>
            </a:r>
            <a:r>
              <a:rPr lang="en-GB" sz="1600" dirty="0" err="1">
                <a:solidFill>
                  <a:schemeClr val="dk1"/>
                </a:solidFill>
              </a:rPr>
              <a:t>locuri</a:t>
            </a:r>
            <a:r>
              <a:rPr lang="en-GB" sz="1600" dirty="0">
                <a:solidFill>
                  <a:schemeClr val="dk1"/>
                </a:solidFill>
              </a:rPr>
              <a:t> de </a:t>
            </a:r>
            <a:r>
              <a:rPr lang="en-GB" sz="1600" dirty="0" err="1">
                <a:solidFill>
                  <a:schemeClr val="dk1"/>
                </a:solidFill>
              </a:rPr>
              <a:t>joacă</a:t>
            </a:r>
            <a:r>
              <a:rPr lang="en-GB" sz="1600" dirty="0">
                <a:solidFill>
                  <a:schemeClr val="dk1"/>
                </a:solidFill>
              </a:rPr>
              <a:t>, </a:t>
            </a:r>
            <a:r>
              <a:rPr lang="en-GB" sz="1600" dirty="0" err="1">
                <a:solidFill>
                  <a:schemeClr val="dk1"/>
                </a:solidFill>
              </a:rPr>
              <a:t>vânzători</a:t>
            </a:r>
            <a:r>
              <a:rPr lang="en-GB" sz="1600" dirty="0">
                <a:solidFill>
                  <a:schemeClr val="dk1"/>
                </a:solidFill>
              </a:rPr>
              <a:t>, </a:t>
            </a:r>
            <a:r>
              <a:rPr lang="en-GB" sz="1600" dirty="0" err="1">
                <a:solidFill>
                  <a:schemeClr val="dk1"/>
                </a:solidFill>
              </a:rPr>
              <a:t>șoferi</a:t>
            </a:r>
            <a:r>
              <a:rPr lang="en-GB" sz="1600" dirty="0">
                <a:solidFill>
                  <a:schemeClr val="dk1"/>
                </a:solidFill>
              </a:rPr>
              <a:t> etc.</a:t>
            </a:r>
          </a:p>
          <a:p>
            <a:pPr algn="ctr"/>
            <a:endParaRPr lang="en-GB" dirty="0"/>
          </a:p>
        </p:txBody>
      </p:sp>
      <p:sp>
        <p:nvSpPr>
          <p:cNvPr id="37" name="t4">
            <a:extLst>
              <a:ext uri="{FF2B5EF4-FFF2-40B4-BE49-F238E27FC236}">
                <a16:creationId xmlns="" xmlns:a16="http://schemas.microsoft.com/office/drawing/2014/main" id="{D0355E50-0E80-4615-B167-68C40CE689EE}"/>
              </a:ext>
            </a:extLst>
          </p:cNvPr>
          <p:cNvSpPr/>
          <p:nvPr/>
        </p:nvSpPr>
        <p:spPr>
          <a:xfrm>
            <a:off x="704675" y="5377674"/>
            <a:ext cx="7734649" cy="875315"/>
          </a:xfrm>
          <a:prstGeom prst="roundRect">
            <a:avLst/>
          </a:prstGeom>
          <a:solidFill>
            <a:srgbClr val="00649C">
              <a:alpha val="15000"/>
            </a:srgbClr>
          </a:solidFill>
          <a:ln w="317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r>
              <a:rPr lang="en-GB" sz="1800" dirty="0" err="1">
                <a:solidFill>
                  <a:schemeClr val="dk1"/>
                </a:solidFill>
              </a:rPr>
              <a:t>Comunicăm</a:t>
            </a:r>
            <a:r>
              <a:rPr lang="en-GB" sz="1800" dirty="0">
                <a:solidFill>
                  <a:schemeClr val="dk1"/>
                </a:solidFill>
              </a:rPr>
              <a:t> tot </a:t>
            </a:r>
            <a:r>
              <a:rPr lang="en-GB" sz="1800" dirty="0" err="1">
                <a:solidFill>
                  <a:schemeClr val="dk1"/>
                </a:solidFill>
              </a:rPr>
              <a:t>timpul</a:t>
            </a:r>
            <a:r>
              <a:rPr lang="en-GB" sz="1800" dirty="0">
                <a:solidFill>
                  <a:schemeClr val="dk1"/>
                </a:solidFill>
              </a:rPr>
              <a:t> cu persoanele care sunt lângă noi.</a:t>
            </a:r>
            <a:br>
              <a:rPr lang="en-GB" sz="1800" dirty="0">
                <a:solidFill>
                  <a:schemeClr val="dk1"/>
                </a:solidFill>
              </a:rPr>
            </a:br>
            <a:r>
              <a:rPr lang="en-GB" sz="1800" dirty="0" err="1">
                <a:solidFill>
                  <a:schemeClr val="dk1"/>
                </a:solidFill>
              </a:rPr>
              <a:t>Alegem</a:t>
            </a:r>
            <a:r>
              <a:rPr lang="en-GB" sz="1800" dirty="0">
                <a:solidFill>
                  <a:schemeClr val="dk1"/>
                </a:solidFill>
              </a:rPr>
              <a:t> </a:t>
            </a:r>
            <a:r>
              <a:rPr lang="en-GB" sz="1800" dirty="0" err="1">
                <a:solidFill>
                  <a:schemeClr val="dk1"/>
                </a:solidFill>
              </a:rPr>
              <a:t>când</a:t>
            </a:r>
            <a:r>
              <a:rPr lang="en-GB" sz="1800" dirty="0">
                <a:solidFill>
                  <a:schemeClr val="dk1"/>
                </a:solidFill>
              </a:rPr>
              <a:t> </a:t>
            </a:r>
            <a:r>
              <a:rPr lang="en-GB" sz="1800" dirty="0" err="1">
                <a:solidFill>
                  <a:schemeClr val="dk1"/>
                </a:solidFill>
              </a:rPr>
              <a:t>vrem</a:t>
            </a:r>
            <a:r>
              <a:rPr lang="en-GB" sz="1800" dirty="0">
                <a:solidFill>
                  <a:schemeClr val="dk1"/>
                </a:solidFill>
              </a:rPr>
              <a:t> </a:t>
            </a:r>
            <a:r>
              <a:rPr lang="en-GB" sz="1800" dirty="0" err="1">
                <a:solidFill>
                  <a:schemeClr val="dk1"/>
                </a:solidFill>
              </a:rPr>
              <a:t>să</a:t>
            </a:r>
            <a:r>
              <a:rPr lang="en-GB" sz="1800" dirty="0">
                <a:solidFill>
                  <a:schemeClr val="dk1"/>
                </a:solidFill>
              </a:rPr>
              <a:t> </a:t>
            </a:r>
            <a:r>
              <a:rPr lang="en-GB" sz="1800" dirty="0" err="1">
                <a:solidFill>
                  <a:schemeClr val="dk1"/>
                </a:solidFill>
              </a:rPr>
              <a:t>comunicăm</a:t>
            </a:r>
            <a:r>
              <a:rPr lang="en-GB" sz="1800" dirty="0">
                <a:solidFill>
                  <a:schemeClr val="dk1"/>
                </a:solidFill>
              </a:rPr>
              <a:t> cu persoanele care se </a:t>
            </a:r>
            <a:r>
              <a:rPr lang="en-GB" sz="1800" dirty="0" err="1">
                <a:solidFill>
                  <a:schemeClr val="dk1"/>
                </a:solidFill>
              </a:rPr>
              <a:t>află</a:t>
            </a:r>
            <a:r>
              <a:rPr lang="en-GB" sz="1800" dirty="0">
                <a:solidFill>
                  <a:schemeClr val="dk1"/>
                </a:solidFill>
              </a:rPr>
              <a:t> la </a:t>
            </a:r>
            <a:r>
              <a:rPr lang="en-GB" sz="1800" dirty="0" err="1">
                <a:solidFill>
                  <a:schemeClr val="dk1"/>
                </a:solidFill>
              </a:rPr>
              <a:t>distanță</a:t>
            </a:r>
            <a:r>
              <a:rPr lang="en-GB" sz="1800" dirty="0">
                <a:solidFill>
                  <a:schemeClr val="dk1"/>
                </a:solidFill>
              </a:rPr>
              <a:t> de noi.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F9630896-E374-4D4F-836E-05606ACE4677}"/>
              </a:ext>
            </a:extLst>
          </p:cNvPr>
          <p:cNvSpPr/>
          <p:nvPr/>
        </p:nvSpPr>
        <p:spPr>
          <a:xfrm>
            <a:off x="7547243" y="48501"/>
            <a:ext cx="1431825" cy="1431825"/>
          </a:xfrm>
          <a:prstGeom prst="ellipse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Apas</a:t>
            </a:r>
            <a:r>
              <a:rPr lang="ro-RO" sz="1600" dirty="0"/>
              <a:t>ă pe imagini!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380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3" grpId="0" animBg="1"/>
      <p:bldP spid="4" grpId="0" animBg="1"/>
      <p:bldP spid="38" grpId="0" animBg="1"/>
      <p:bldP spid="39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ECED977-656E-4793-A23E-6FDE7510A36D}"/>
              </a:ext>
            </a:extLst>
          </p:cNvPr>
          <p:cNvSpPr/>
          <p:nvPr/>
        </p:nvSpPr>
        <p:spPr>
          <a:xfrm>
            <a:off x="138188" y="592331"/>
            <a:ext cx="8868568" cy="8667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0">
            <a:solidFill>
              <a:srgbClr val="006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tIns="274320" rIns="274320" bIns="274320" rtlCol="0" anchor="ctr"/>
          <a:lstStyle/>
          <a:p>
            <a:pPr algn="ctr"/>
            <a:r>
              <a:rPr lang="ro-RO" sz="4000" b="1" dirty="0">
                <a:solidFill>
                  <a:srgbClr val="00649C"/>
                </a:solidFill>
              </a:rPr>
              <a:t>Exerciții de comunicare în grup</a:t>
            </a:r>
            <a:endParaRPr lang="en-GB" sz="4000" b="1" dirty="0">
              <a:solidFill>
                <a:srgbClr val="00649C"/>
              </a:solidFill>
            </a:endParaRPr>
          </a:p>
        </p:txBody>
      </p:sp>
      <p:sp>
        <p:nvSpPr>
          <p:cNvPr id="8" name="Rectangle: Rounded Corners 7" hidden="1">
            <a:extLst>
              <a:ext uri="{FF2B5EF4-FFF2-40B4-BE49-F238E27FC236}">
                <a16:creationId xmlns="" xmlns:a16="http://schemas.microsoft.com/office/drawing/2014/main" id="{436809A8-5D15-4631-8DD7-958D3E75F415}"/>
              </a:ext>
            </a:extLst>
          </p:cNvPr>
          <p:cNvSpPr/>
          <p:nvPr/>
        </p:nvSpPr>
        <p:spPr>
          <a:xfrm>
            <a:off x="2533474" y="2386073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 hidden="1">
            <a:extLst>
              <a:ext uri="{FF2B5EF4-FFF2-40B4-BE49-F238E27FC236}">
                <a16:creationId xmlns="" xmlns:a16="http://schemas.microsoft.com/office/drawing/2014/main" id="{90667F4F-CCD9-4C11-AE1A-00E3AE1A5E09}"/>
              </a:ext>
            </a:extLst>
          </p:cNvPr>
          <p:cNvSpPr/>
          <p:nvPr/>
        </p:nvSpPr>
        <p:spPr>
          <a:xfrm>
            <a:off x="2533474" y="3758371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 hidden="1">
            <a:extLst>
              <a:ext uri="{FF2B5EF4-FFF2-40B4-BE49-F238E27FC236}">
                <a16:creationId xmlns="" xmlns:a16="http://schemas.microsoft.com/office/drawing/2014/main" id="{22A6B752-474E-4A12-A95A-7572E568D9B5}"/>
              </a:ext>
            </a:extLst>
          </p:cNvPr>
          <p:cNvSpPr/>
          <p:nvPr/>
        </p:nvSpPr>
        <p:spPr>
          <a:xfrm>
            <a:off x="6082016" y="2386073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 hidden="1">
            <a:extLst>
              <a:ext uri="{FF2B5EF4-FFF2-40B4-BE49-F238E27FC236}">
                <a16:creationId xmlns="" xmlns:a16="http://schemas.microsoft.com/office/drawing/2014/main" id="{EE0D44D4-CFC6-4293-AE6D-47BFCA7AFF38}"/>
              </a:ext>
            </a:extLst>
          </p:cNvPr>
          <p:cNvSpPr/>
          <p:nvPr/>
        </p:nvSpPr>
        <p:spPr>
          <a:xfrm>
            <a:off x="6082015" y="3758371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 hidden="1">
            <a:extLst>
              <a:ext uri="{FF2B5EF4-FFF2-40B4-BE49-F238E27FC236}">
                <a16:creationId xmlns="" xmlns:a16="http://schemas.microsoft.com/office/drawing/2014/main" id="{591F8615-1BD0-47E7-B7F6-D44FED599AA5}"/>
              </a:ext>
            </a:extLst>
          </p:cNvPr>
          <p:cNvSpPr/>
          <p:nvPr/>
        </p:nvSpPr>
        <p:spPr>
          <a:xfrm>
            <a:off x="2533474" y="5130670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57327F8-3EEE-446B-9251-0B582B59CA63}"/>
              </a:ext>
            </a:extLst>
          </p:cNvPr>
          <p:cNvCxnSpPr>
            <a:cxnSpLocks/>
          </p:cNvCxnSpPr>
          <p:nvPr/>
        </p:nvCxnSpPr>
        <p:spPr>
          <a:xfrm>
            <a:off x="1148472" y="2044862"/>
            <a:ext cx="6728449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CBEAAE6-2127-453E-93C4-8611B5730947}"/>
              </a:ext>
            </a:extLst>
          </p:cNvPr>
          <p:cNvSpPr txBox="1"/>
          <p:nvPr/>
        </p:nvSpPr>
        <p:spPr>
          <a:xfrm>
            <a:off x="1148473" y="1556708"/>
            <a:ext cx="6728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solidFill>
                  <a:srgbClr val="F08215"/>
                </a:solidFill>
              </a:rPr>
              <a:t>Concluzie</a:t>
            </a:r>
            <a:endParaRPr lang="en-GB" sz="2400" b="1" dirty="0">
              <a:solidFill>
                <a:srgbClr val="F08215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8DE2AB5-F3D0-45B0-959E-E03D7CD6642C}"/>
              </a:ext>
            </a:extLst>
          </p:cNvPr>
          <p:cNvSpPr/>
          <p:nvPr/>
        </p:nvSpPr>
        <p:spPr>
          <a:xfrm>
            <a:off x="543304" y="2224124"/>
            <a:ext cx="8058337" cy="603661"/>
          </a:xfrm>
          <a:prstGeom prst="roundRect">
            <a:avLst>
              <a:gd name="adj" fmla="val 45837"/>
            </a:avLst>
          </a:prstGeom>
          <a:solidFill>
            <a:srgbClr val="0064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r>
              <a:rPr lang="en-GB" sz="1800" dirty="0" err="1">
                <a:solidFill>
                  <a:srgbClr val="232321"/>
                </a:solidFill>
              </a:rPr>
              <a:t>Atunci</a:t>
            </a:r>
            <a:r>
              <a:rPr lang="en-GB" sz="1800" dirty="0">
                <a:solidFill>
                  <a:srgbClr val="232321"/>
                </a:solidFill>
              </a:rPr>
              <a:t> </a:t>
            </a:r>
            <a:r>
              <a:rPr lang="en-GB" sz="1800" dirty="0" err="1">
                <a:solidFill>
                  <a:srgbClr val="232321"/>
                </a:solidFill>
              </a:rPr>
              <a:t>când</a:t>
            </a:r>
            <a:r>
              <a:rPr lang="en-GB" sz="1800" dirty="0">
                <a:solidFill>
                  <a:srgbClr val="232321"/>
                </a:solidFill>
              </a:rPr>
              <a:t> </a:t>
            </a:r>
            <a:r>
              <a:rPr lang="en-GB" sz="1800" dirty="0" err="1">
                <a:solidFill>
                  <a:srgbClr val="232321"/>
                </a:solidFill>
              </a:rPr>
              <a:t>comunicăm</a:t>
            </a:r>
            <a:r>
              <a:rPr lang="en-GB" sz="1800" dirty="0">
                <a:solidFill>
                  <a:srgbClr val="232321"/>
                </a:solidFill>
              </a:rPr>
              <a:t>, ne </a:t>
            </a:r>
            <a:r>
              <a:rPr lang="en-GB" sz="1800" dirty="0" err="1">
                <a:solidFill>
                  <a:srgbClr val="232321"/>
                </a:solidFill>
              </a:rPr>
              <a:t>adaptăm</a:t>
            </a:r>
            <a:r>
              <a:rPr lang="en-GB" sz="1800" dirty="0">
                <a:solidFill>
                  <a:srgbClr val="232321"/>
                </a:solidFill>
              </a:rPr>
              <a:t> </a:t>
            </a:r>
            <a:r>
              <a:rPr lang="en-GB" sz="1800" dirty="0" err="1">
                <a:solidFill>
                  <a:srgbClr val="232321"/>
                </a:solidFill>
              </a:rPr>
              <a:t>felul</a:t>
            </a:r>
            <a:r>
              <a:rPr lang="en-GB" sz="1800" dirty="0">
                <a:solidFill>
                  <a:srgbClr val="232321"/>
                </a:solidFill>
              </a:rPr>
              <a:t> </a:t>
            </a:r>
            <a:r>
              <a:rPr lang="en-GB" sz="1800" dirty="0" err="1">
                <a:solidFill>
                  <a:srgbClr val="232321"/>
                </a:solidFill>
              </a:rPr>
              <a:t>în</a:t>
            </a:r>
            <a:r>
              <a:rPr lang="en-GB" sz="1800" dirty="0">
                <a:solidFill>
                  <a:srgbClr val="232321"/>
                </a:solidFill>
              </a:rPr>
              <a:t> care </a:t>
            </a:r>
            <a:r>
              <a:rPr lang="en-GB" sz="1800" dirty="0" err="1">
                <a:solidFill>
                  <a:srgbClr val="232321"/>
                </a:solidFill>
              </a:rPr>
              <a:t>vorbim</a:t>
            </a:r>
            <a:r>
              <a:rPr lang="en-GB" sz="1800" dirty="0">
                <a:solidFill>
                  <a:srgbClr val="232321"/>
                </a:solidFill>
              </a:rPr>
              <a:t> </a:t>
            </a:r>
            <a:r>
              <a:rPr lang="en-GB" sz="1800" dirty="0" err="1">
                <a:solidFill>
                  <a:srgbClr val="232321"/>
                </a:solidFill>
              </a:rPr>
              <a:t>în</a:t>
            </a:r>
            <a:r>
              <a:rPr lang="en-GB" sz="1800" dirty="0">
                <a:solidFill>
                  <a:srgbClr val="232321"/>
                </a:solidFill>
              </a:rPr>
              <a:t> </a:t>
            </a:r>
            <a:r>
              <a:rPr lang="en-GB" sz="1800" dirty="0" err="1">
                <a:solidFill>
                  <a:srgbClr val="232321"/>
                </a:solidFill>
              </a:rPr>
              <a:t>funcție</a:t>
            </a:r>
            <a:r>
              <a:rPr lang="en-GB" sz="1800" dirty="0">
                <a:solidFill>
                  <a:srgbClr val="232321"/>
                </a:solidFill>
              </a:rPr>
              <a:t> de:</a:t>
            </a:r>
          </a:p>
        </p:txBody>
      </p:sp>
      <p:sp>
        <p:nvSpPr>
          <p:cNvPr id="16" name="1">
            <a:extLst>
              <a:ext uri="{FF2B5EF4-FFF2-40B4-BE49-F238E27FC236}">
                <a16:creationId xmlns="" xmlns:a16="http://schemas.microsoft.com/office/drawing/2014/main" id="{5205496A-26DB-4F06-9744-CD0ED8CB3A7A}"/>
              </a:ext>
            </a:extLst>
          </p:cNvPr>
          <p:cNvSpPr/>
          <p:nvPr/>
        </p:nvSpPr>
        <p:spPr>
          <a:xfrm>
            <a:off x="543305" y="5171582"/>
            <a:ext cx="1972994" cy="924767"/>
          </a:xfrm>
          <a:prstGeom prst="round2SameRect">
            <a:avLst>
              <a:gd name="adj1" fmla="val 0"/>
              <a:gd name="adj2" fmla="val 30133"/>
            </a:avLst>
          </a:prstGeom>
          <a:solidFill>
            <a:srgbClr val="00649C">
              <a:alpha val="15000"/>
            </a:srgbClr>
          </a:solidFill>
          <a:ln w="317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232321"/>
                </a:solidFill>
              </a:rPr>
              <a:t>Persoanele cu care </a:t>
            </a:r>
            <a:r>
              <a:rPr lang="en-GB" sz="1600" dirty="0" err="1">
                <a:solidFill>
                  <a:srgbClr val="232321"/>
                </a:solidFill>
              </a:rPr>
              <a:t>vorbim</a:t>
            </a:r>
            <a:r>
              <a:rPr lang="en-GB" sz="1600" dirty="0">
                <a:solidFill>
                  <a:srgbClr val="232321"/>
                </a:solidFill>
              </a:rPr>
              <a:t>.</a:t>
            </a:r>
          </a:p>
        </p:txBody>
      </p:sp>
      <p:sp>
        <p:nvSpPr>
          <p:cNvPr id="17" name="2">
            <a:extLst>
              <a:ext uri="{FF2B5EF4-FFF2-40B4-BE49-F238E27FC236}">
                <a16:creationId xmlns="" xmlns:a16="http://schemas.microsoft.com/office/drawing/2014/main" id="{473F7C45-78BF-4A2B-9148-06DDDAB68B5F}"/>
              </a:ext>
            </a:extLst>
          </p:cNvPr>
          <p:cNvSpPr/>
          <p:nvPr/>
        </p:nvSpPr>
        <p:spPr>
          <a:xfrm>
            <a:off x="2595892" y="5171574"/>
            <a:ext cx="1733490" cy="924777"/>
          </a:xfrm>
          <a:prstGeom prst="round2SameRect">
            <a:avLst>
              <a:gd name="adj1" fmla="val 0"/>
              <a:gd name="adj2" fmla="val 30133"/>
            </a:avLst>
          </a:prstGeom>
          <a:solidFill>
            <a:srgbClr val="00649C">
              <a:alpha val="15000"/>
            </a:srgbClr>
          </a:solidFill>
          <a:ln w="317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232321"/>
                </a:solidFill>
              </a:rPr>
              <a:t>Mediul în care ne aflăm.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C649C6C7-CB16-4280-AE17-FD30A1089FDE}"/>
              </a:ext>
            </a:extLst>
          </p:cNvPr>
          <p:cNvCxnSpPr>
            <a:cxnSpLocks/>
          </p:cNvCxnSpPr>
          <p:nvPr/>
        </p:nvCxnSpPr>
        <p:spPr>
          <a:xfrm>
            <a:off x="917405" y="5036575"/>
            <a:ext cx="1258349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F36B136-C5DF-4F86-A1F5-1AABFA91D461}"/>
              </a:ext>
            </a:extLst>
          </p:cNvPr>
          <p:cNvCxnSpPr>
            <a:cxnSpLocks/>
          </p:cNvCxnSpPr>
          <p:nvPr/>
        </p:nvCxnSpPr>
        <p:spPr>
          <a:xfrm>
            <a:off x="2858629" y="5051233"/>
            <a:ext cx="1258349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3">
            <a:extLst>
              <a:ext uri="{FF2B5EF4-FFF2-40B4-BE49-F238E27FC236}">
                <a16:creationId xmlns="" xmlns:a16="http://schemas.microsoft.com/office/drawing/2014/main" id="{EBF50A99-A4D1-4C13-A75A-FB915A0B5735}"/>
              </a:ext>
            </a:extLst>
          </p:cNvPr>
          <p:cNvSpPr/>
          <p:nvPr/>
        </p:nvSpPr>
        <p:spPr>
          <a:xfrm>
            <a:off x="4408975" y="5171570"/>
            <a:ext cx="2299990" cy="924781"/>
          </a:xfrm>
          <a:prstGeom prst="round2SameRect">
            <a:avLst>
              <a:gd name="adj1" fmla="val 0"/>
              <a:gd name="adj2" fmla="val 30133"/>
            </a:avLst>
          </a:prstGeom>
          <a:solidFill>
            <a:srgbClr val="00649C">
              <a:alpha val="15000"/>
            </a:srgbClr>
          </a:solidFill>
          <a:ln w="317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>
                <a:solidFill>
                  <a:srgbClr val="232321"/>
                </a:solidFill>
              </a:rPr>
              <a:t>Ceea</a:t>
            </a:r>
            <a:r>
              <a:rPr lang="en-GB" sz="1600" dirty="0">
                <a:solidFill>
                  <a:srgbClr val="232321"/>
                </a:solidFill>
              </a:rPr>
              <a:t> </a:t>
            </a:r>
            <a:r>
              <a:rPr lang="en-GB" sz="1600" dirty="0" err="1">
                <a:solidFill>
                  <a:srgbClr val="232321"/>
                </a:solidFill>
              </a:rPr>
              <a:t>ce</a:t>
            </a:r>
            <a:r>
              <a:rPr lang="en-GB" sz="1600" dirty="0">
                <a:solidFill>
                  <a:srgbClr val="232321"/>
                </a:solidFill>
              </a:rPr>
              <a:t> </a:t>
            </a:r>
            <a:r>
              <a:rPr lang="en-GB" sz="1600" dirty="0" err="1">
                <a:solidFill>
                  <a:srgbClr val="232321"/>
                </a:solidFill>
              </a:rPr>
              <a:t>vrem</a:t>
            </a:r>
            <a:r>
              <a:rPr lang="en-GB" sz="1600" dirty="0">
                <a:solidFill>
                  <a:srgbClr val="232321"/>
                </a:solidFill>
              </a:rPr>
              <a:t> </a:t>
            </a:r>
            <a:r>
              <a:rPr lang="en-GB" sz="1600" dirty="0" err="1">
                <a:solidFill>
                  <a:srgbClr val="232321"/>
                </a:solidFill>
              </a:rPr>
              <a:t>să</a:t>
            </a:r>
            <a:r>
              <a:rPr lang="en-GB" sz="1600" dirty="0">
                <a:solidFill>
                  <a:srgbClr val="232321"/>
                </a:solidFill>
              </a:rPr>
              <a:t> </a:t>
            </a:r>
            <a:r>
              <a:rPr lang="en-GB" sz="1600" dirty="0" err="1">
                <a:solidFill>
                  <a:srgbClr val="232321"/>
                </a:solidFill>
              </a:rPr>
              <a:t>transmitem</a:t>
            </a:r>
            <a:r>
              <a:rPr lang="en-GB" sz="1600" dirty="0">
                <a:solidFill>
                  <a:srgbClr val="232321"/>
                </a:solidFill>
              </a:rPr>
              <a:t>.</a:t>
            </a:r>
          </a:p>
        </p:txBody>
      </p:sp>
      <p:sp>
        <p:nvSpPr>
          <p:cNvPr id="22" name="4">
            <a:extLst>
              <a:ext uri="{FF2B5EF4-FFF2-40B4-BE49-F238E27FC236}">
                <a16:creationId xmlns="" xmlns:a16="http://schemas.microsoft.com/office/drawing/2014/main" id="{3E8FFBBD-57F3-4E2B-AE7E-B59062C87473}"/>
              </a:ext>
            </a:extLst>
          </p:cNvPr>
          <p:cNvSpPr/>
          <p:nvPr/>
        </p:nvSpPr>
        <p:spPr>
          <a:xfrm>
            <a:off x="6788558" y="5171570"/>
            <a:ext cx="1813083" cy="924783"/>
          </a:xfrm>
          <a:prstGeom prst="round2SameRect">
            <a:avLst>
              <a:gd name="adj1" fmla="val 0"/>
              <a:gd name="adj2" fmla="val 30133"/>
            </a:avLst>
          </a:prstGeom>
          <a:solidFill>
            <a:srgbClr val="00649C">
              <a:alpha val="15000"/>
            </a:srgbClr>
          </a:solidFill>
          <a:ln w="317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r>
              <a:rPr lang="en-GB" sz="1600" dirty="0" err="1">
                <a:solidFill>
                  <a:srgbClr val="232321"/>
                </a:solidFill>
              </a:rPr>
              <a:t>Intenția</a:t>
            </a:r>
            <a:r>
              <a:rPr lang="en-GB" sz="1600" dirty="0">
                <a:solidFill>
                  <a:srgbClr val="232321"/>
                </a:solidFill>
              </a:rPr>
              <a:t> cu care </a:t>
            </a:r>
            <a:r>
              <a:rPr lang="en-GB" sz="1600" dirty="0" err="1">
                <a:solidFill>
                  <a:srgbClr val="232321"/>
                </a:solidFill>
              </a:rPr>
              <a:t>comunic</a:t>
            </a:r>
            <a:r>
              <a:rPr lang="ro-RO" sz="1600" dirty="0">
                <a:solidFill>
                  <a:srgbClr val="232321"/>
                </a:solidFill>
              </a:rPr>
              <a:t>ăm.</a:t>
            </a:r>
            <a:endParaRPr lang="en-GB" sz="1600" dirty="0">
              <a:solidFill>
                <a:srgbClr val="23232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5F0A184-088A-4755-A84A-D7B0305A3B92}"/>
              </a:ext>
            </a:extLst>
          </p:cNvPr>
          <p:cNvCxnSpPr>
            <a:cxnSpLocks/>
          </p:cNvCxnSpPr>
          <p:nvPr/>
        </p:nvCxnSpPr>
        <p:spPr>
          <a:xfrm>
            <a:off x="4929795" y="5036575"/>
            <a:ext cx="1258349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7074A6F2-18A5-419D-BEA4-0DC670078226}"/>
              </a:ext>
            </a:extLst>
          </p:cNvPr>
          <p:cNvCxnSpPr>
            <a:cxnSpLocks/>
          </p:cNvCxnSpPr>
          <p:nvPr/>
        </p:nvCxnSpPr>
        <p:spPr>
          <a:xfrm>
            <a:off x="7065924" y="5007598"/>
            <a:ext cx="1258349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img 1">
            <a:extLst>
              <a:ext uri="{FF2B5EF4-FFF2-40B4-BE49-F238E27FC236}">
                <a16:creationId xmlns="" xmlns:a16="http://schemas.microsoft.com/office/drawing/2014/main" id="{5CF0F3F5-447A-4505-AA12-10D75E899B3D}"/>
              </a:ext>
            </a:extLst>
          </p:cNvPr>
          <p:cNvGrpSpPr/>
          <p:nvPr/>
        </p:nvGrpSpPr>
        <p:grpSpPr>
          <a:xfrm>
            <a:off x="560081" y="3003259"/>
            <a:ext cx="1928579" cy="2115068"/>
            <a:chOff x="560081" y="3003259"/>
            <a:chExt cx="1928579" cy="2115068"/>
          </a:xfrm>
        </p:grpSpPr>
        <p:pic>
          <p:nvPicPr>
            <p:cNvPr id="5" name="img 1" descr="A picture containing text, person, standing, people&#10;&#10;Description automatically generated">
              <a:extLst>
                <a:ext uri="{FF2B5EF4-FFF2-40B4-BE49-F238E27FC236}">
                  <a16:creationId xmlns="" xmlns:a16="http://schemas.microsoft.com/office/drawing/2014/main" id="{B3BBB156-5A45-47C9-A6C7-AB72F8574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992" y="3172687"/>
              <a:ext cx="1403174" cy="1739080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D0D90EDE-733E-4D66-8A8F-8718A4D2873C}"/>
                </a:ext>
              </a:extLst>
            </p:cNvPr>
            <p:cNvSpPr/>
            <p:nvPr/>
          </p:nvSpPr>
          <p:spPr>
            <a:xfrm>
              <a:off x="560081" y="3003259"/>
              <a:ext cx="1928579" cy="2115068"/>
            </a:xfrm>
            <a:prstGeom prst="roundRect">
              <a:avLst>
                <a:gd name="adj" fmla="val 0"/>
              </a:avLst>
            </a:prstGeom>
            <a:noFill/>
            <a:ln w="31750">
              <a:solidFill>
                <a:srgbClr val="00649C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img 3">
            <a:extLst>
              <a:ext uri="{FF2B5EF4-FFF2-40B4-BE49-F238E27FC236}">
                <a16:creationId xmlns="" xmlns:a16="http://schemas.microsoft.com/office/drawing/2014/main" id="{9A56C943-4D87-40B8-8B6F-2D774077FD50}"/>
              </a:ext>
            </a:extLst>
          </p:cNvPr>
          <p:cNvGrpSpPr/>
          <p:nvPr/>
        </p:nvGrpSpPr>
        <p:grpSpPr>
          <a:xfrm>
            <a:off x="4425099" y="3004724"/>
            <a:ext cx="2283865" cy="2115068"/>
            <a:chOff x="4425099" y="3004724"/>
            <a:chExt cx="2283865" cy="2115068"/>
          </a:xfrm>
        </p:grpSpPr>
        <p:pic>
          <p:nvPicPr>
            <p:cNvPr id="25" name="img 3" descr="A picture containing text, person&#10;&#10;Description automatically generated">
              <a:extLst>
                <a:ext uri="{FF2B5EF4-FFF2-40B4-BE49-F238E27FC236}">
                  <a16:creationId xmlns="" xmlns:a16="http://schemas.microsoft.com/office/drawing/2014/main" id="{34B159C3-7B99-4FC5-80E7-B42DA9B86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9439" y="3556876"/>
              <a:ext cx="1359059" cy="1373462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6AC9F709-6F89-4A1A-A1C1-1FF7ACC24215}"/>
                </a:ext>
              </a:extLst>
            </p:cNvPr>
            <p:cNvSpPr/>
            <p:nvPr/>
          </p:nvSpPr>
          <p:spPr>
            <a:xfrm>
              <a:off x="4425099" y="3004724"/>
              <a:ext cx="2283865" cy="2115068"/>
            </a:xfrm>
            <a:prstGeom prst="roundRect">
              <a:avLst>
                <a:gd name="adj" fmla="val 0"/>
              </a:avLst>
            </a:prstGeom>
            <a:noFill/>
            <a:ln w="31750">
              <a:solidFill>
                <a:srgbClr val="00649C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7" name="img 4">
            <a:extLst>
              <a:ext uri="{FF2B5EF4-FFF2-40B4-BE49-F238E27FC236}">
                <a16:creationId xmlns="" xmlns:a16="http://schemas.microsoft.com/office/drawing/2014/main" id="{57102ACC-74A8-44B5-9864-E81204CA59FB}"/>
              </a:ext>
            </a:extLst>
          </p:cNvPr>
          <p:cNvGrpSpPr/>
          <p:nvPr/>
        </p:nvGrpSpPr>
        <p:grpSpPr>
          <a:xfrm>
            <a:off x="6810794" y="2991756"/>
            <a:ext cx="1773125" cy="2115068"/>
            <a:chOff x="6810794" y="2991756"/>
            <a:chExt cx="1773125" cy="2115068"/>
          </a:xfrm>
        </p:grpSpPr>
        <p:pic>
          <p:nvPicPr>
            <p:cNvPr id="30" name="img 4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9D0940BB-D7D2-4174-9E80-E35C2427E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246" y="3438995"/>
              <a:ext cx="1633704" cy="1472772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13FBD2C4-0D81-41EB-B61A-0636F737E0D1}"/>
                </a:ext>
              </a:extLst>
            </p:cNvPr>
            <p:cNvSpPr/>
            <p:nvPr/>
          </p:nvSpPr>
          <p:spPr>
            <a:xfrm>
              <a:off x="6810794" y="2991756"/>
              <a:ext cx="1773125" cy="2115068"/>
            </a:xfrm>
            <a:prstGeom prst="roundRect">
              <a:avLst>
                <a:gd name="adj" fmla="val 0"/>
              </a:avLst>
            </a:prstGeom>
            <a:noFill/>
            <a:ln w="31750">
              <a:solidFill>
                <a:srgbClr val="00649C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6" name="img 2" descr="A picture containing green, plant, garden&#10;&#10;Description automatically generated">
            <a:extLst>
              <a:ext uri="{FF2B5EF4-FFF2-40B4-BE49-F238E27FC236}">
                <a16:creationId xmlns="" xmlns:a16="http://schemas.microsoft.com/office/drawing/2014/main" id="{B4A79B6D-BBFC-49EE-A920-FA0F3BE5D3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t="1241" r="39100" b="16414"/>
          <a:stretch/>
        </p:blipFill>
        <p:spPr>
          <a:xfrm>
            <a:off x="2593849" y="3003259"/>
            <a:ext cx="1723393" cy="211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 hidden="1">
            <a:extLst>
              <a:ext uri="{FF2B5EF4-FFF2-40B4-BE49-F238E27FC236}">
                <a16:creationId xmlns="" xmlns:a16="http://schemas.microsoft.com/office/drawing/2014/main" id="{436809A8-5D15-4631-8DD7-958D3E75F415}"/>
              </a:ext>
            </a:extLst>
          </p:cNvPr>
          <p:cNvSpPr/>
          <p:nvPr/>
        </p:nvSpPr>
        <p:spPr>
          <a:xfrm>
            <a:off x="2533474" y="2386073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 hidden="1">
            <a:extLst>
              <a:ext uri="{FF2B5EF4-FFF2-40B4-BE49-F238E27FC236}">
                <a16:creationId xmlns="" xmlns:a16="http://schemas.microsoft.com/office/drawing/2014/main" id="{90667F4F-CCD9-4C11-AE1A-00E3AE1A5E09}"/>
              </a:ext>
            </a:extLst>
          </p:cNvPr>
          <p:cNvSpPr/>
          <p:nvPr/>
        </p:nvSpPr>
        <p:spPr>
          <a:xfrm>
            <a:off x="2533474" y="3758371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 hidden="1">
            <a:extLst>
              <a:ext uri="{FF2B5EF4-FFF2-40B4-BE49-F238E27FC236}">
                <a16:creationId xmlns="" xmlns:a16="http://schemas.microsoft.com/office/drawing/2014/main" id="{22A6B752-474E-4A12-A95A-7572E568D9B5}"/>
              </a:ext>
            </a:extLst>
          </p:cNvPr>
          <p:cNvSpPr/>
          <p:nvPr/>
        </p:nvSpPr>
        <p:spPr>
          <a:xfrm>
            <a:off x="6082016" y="2386073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 hidden="1">
            <a:extLst>
              <a:ext uri="{FF2B5EF4-FFF2-40B4-BE49-F238E27FC236}">
                <a16:creationId xmlns="" xmlns:a16="http://schemas.microsoft.com/office/drawing/2014/main" id="{EE0D44D4-CFC6-4293-AE6D-47BFCA7AFF38}"/>
              </a:ext>
            </a:extLst>
          </p:cNvPr>
          <p:cNvSpPr/>
          <p:nvPr/>
        </p:nvSpPr>
        <p:spPr>
          <a:xfrm>
            <a:off x="6082015" y="3758371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 hidden="1">
            <a:extLst>
              <a:ext uri="{FF2B5EF4-FFF2-40B4-BE49-F238E27FC236}">
                <a16:creationId xmlns="" xmlns:a16="http://schemas.microsoft.com/office/drawing/2014/main" id="{591F8615-1BD0-47E7-B7F6-D44FED599AA5}"/>
              </a:ext>
            </a:extLst>
          </p:cNvPr>
          <p:cNvSpPr/>
          <p:nvPr/>
        </p:nvSpPr>
        <p:spPr>
          <a:xfrm>
            <a:off x="2533474" y="5130670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57327F8-3EEE-446B-9251-0B582B59CA63}"/>
              </a:ext>
            </a:extLst>
          </p:cNvPr>
          <p:cNvCxnSpPr>
            <a:cxnSpLocks/>
          </p:cNvCxnSpPr>
          <p:nvPr/>
        </p:nvCxnSpPr>
        <p:spPr>
          <a:xfrm>
            <a:off x="1202008" y="5853235"/>
            <a:ext cx="6620174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CBEAAE6-2127-453E-93C4-8611B5730947}"/>
              </a:ext>
            </a:extLst>
          </p:cNvPr>
          <p:cNvSpPr txBox="1"/>
          <p:nvPr/>
        </p:nvSpPr>
        <p:spPr>
          <a:xfrm>
            <a:off x="1458582" y="565753"/>
            <a:ext cx="6081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000" b="1" dirty="0" smtClean="0">
                <a:solidFill>
                  <a:srgbClr val="0070C0"/>
                </a:solidFill>
              </a:rPr>
              <a:t>Exercițiu de evaluare – ”Balonul calităților”</a:t>
            </a:r>
            <a:endParaRPr lang="en-GB" sz="4000" b="1" dirty="0">
              <a:solidFill>
                <a:srgbClr val="0070C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9AB7000B-80F4-4D1C-B955-B6AFA375C899}"/>
              </a:ext>
            </a:extLst>
          </p:cNvPr>
          <p:cNvCxnSpPr>
            <a:cxnSpLocks/>
          </p:cNvCxnSpPr>
          <p:nvPr/>
        </p:nvCxnSpPr>
        <p:spPr>
          <a:xfrm>
            <a:off x="1202008" y="1832304"/>
            <a:ext cx="6620174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CBEAAE6-2127-453E-93C4-8611B5730947}"/>
              </a:ext>
            </a:extLst>
          </p:cNvPr>
          <p:cNvSpPr txBox="1"/>
          <p:nvPr/>
        </p:nvSpPr>
        <p:spPr>
          <a:xfrm>
            <a:off x="882388" y="2499940"/>
            <a:ext cx="72594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Fiecare elev</a:t>
            </a:r>
            <a:r>
              <a:rPr lang="en-US" sz="2800" b="1" dirty="0" smtClean="0">
                <a:solidFill>
                  <a:srgbClr val="0070C0"/>
                </a:solidFill>
              </a:rPr>
              <a:t>/</a:t>
            </a:r>
            <a:r>
              <a:rPr lang="en-US" sz="2800" b="1" dirty="0" err="1" smtClean="0">
                <a:solidFill>
                  <a:srgbClr val="0070C0"/>
                </a:solidFill>
              </a:rPr>
              <a:t>părinte</a:t>
            </a:r>
            <a:r>
              <a:rPr lang="ro-RO" sz="2800" b="1" dirty="0" smtClean="0">
                <a:solidFill>
                  <a:srgbClr val="0070C0"/>
                </a:solidFill>
              </a:rPr>
              <a:t> va primi un balon pe care va scrie, cu o cariocă, o caracteristică pozitivă a colegului din spatele lui.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o-RO" sz="2800" b="1" dirty="0" smtClean="0">
              <a:solidFill>
                <a:srgbClr val="F0821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Fiecare elev</a:t>
            </a:r>
            <a:r>
              <a:rPr lang="en-US" sz="2800" b="1" dirty="0" smtClean="0">
                <a:solidFill>
                  <a:srgbClr val="0070C0"/>
                </a:solidFill>
              </a:rPr>
              <a:t>/</a:t>
            </a:r>
            <a:r>
              <a:rPr lang="en-US" sz="2800" b="1" dirty="0" err="1" smtClean="0">
                <a:solidFill>
                  <a:srgbClr val="0070C0"/>
                </a:solidFill>
              </a:rPr>
              <a:t>părinte</a:t>
            </a:r>
            <a:r>
              <a:rPr lang="ro-RO" sz="2800" b="1" dirty="0" smtClean="0">
                <a:solidFill>
                  <a:srgbClr val="0070C0"/>
                </a:solidFill>
              </a:rPr>
              <a:t> va dărui balonul colegului din spate,utilizând atât limbajul verbal cât și limbajul nonverbal (zâmbetul). </a:t>
            </a:r>
            <a:endParaRPr lang="en-GB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6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BEAAE6-2127-453E-93C4-8611B5730947}"/>
              </a:ext>
            </a:extLst>
          </p:cNvPr>
          <p:cNvSpPr txBox="1"/>
          <p:nvPr/>
        </p:nvSpPr>
        <p:spPr>
          <a:xfrm>
            <a:off x="1458581" y="565753"/>
            <a:ext cx="6307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000" b="1" dirty="0" smtClean="0">
                <a:solidFill>
                  <a:srgbClr val="0070C0"/>
                </a:solidFill>
              </a:rPr>
              <a:t>Exercițiu de evaluare – ”Balonul calităților”</a:t>
            </a:r>
            <a:endParaRPr lang="en-GB" sz="40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BEAAE6-2127-453E-93C4-8611B5730947}"/>
              </a:ext>
            </a:extLst>
          </p:cNvPr>
          <p:cNvSpPr txBox="1"/>
          <p:nvPr/>
        </p:nvSpPr>
        <p:spPr>
          <a:xfrm>
            <a:off x="869510" y="1889192"/>
            <a:ext cx="30456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Creativ;                       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Politicos;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De încredere;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Comunicativ;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Amuzant;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Prietenos;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Înțelept;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o-RO" sz="2800" b="1" dirty="0" smtClean="0">
              <a:solidFill>
                <a:srgbClr val="F0821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o-RO" sz="2800" b="1" dirty="0" smtClean="0">
              <a:solidFill>
                <a:srgbClr val="F0821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CBEAAE6-2127-453E-93C4-8611B5730947}"/>
              </a:ext>
            </a:extLst>
          </p:cNvPr>
          <p:cNvSpPr txBox="1"/>
          <p:nvPr/>
        </p:nvSpPr>
        <p:spPr>
          <a:xfrm>
            <a:off x="4504249" y="1889192"/>
            <a:ext cx="30456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Calm;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Îndrăzneț</a:t>
            </a:r>
            <a:r>
              <a:rPr lang="ro-RO" sz="2800" b="1" dirty="0">
                <a:solidFill>
                  <a:srgbClr val="0070C0"/>
                </a:solidFill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>
                <a:solidFill>
                  <a:srgbClr val="0070C0"/>
                </a:solidFill>
              </a:rPr>
              <a:t>D</a:t>
            </a:r>
            <a:r>
              <a:rPr lang="ro-RO" sz="2800" b="1" dirty="0" smtClean="0">
                <a:solidFill>
                  <a:srgbClr val="0070C0"/>
                </a:solidFill>
              </a:rPr>
              <a:t>arnic;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Sincer;                 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>
                <a:solidFill>
                  <a:srgbClr val="0070C0"/>
                </a:solidFill>
              </a:rPr>
              <a:t>Iertător;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>
                <a:solidFill>
                  <a:srgbClr val="0070C0"/>
                </a:solidFill>
              </a:rPr>
              <a:t>Harnic</a:t>
            </a:r>
            <a:r>
              <a:rPr lang="ro-RO" sz="2800" b="1" dirty="0" smtClean="0">
                <a:solidFill>
                  <a:srgbClr val="0070C0"/>
                </a:solidFill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800" b="1" dirty="0" smtClean="0">
                <a:solidFill>
                  <a:srgbClr val="0070C0"/>
                </a:solidFill>
              </a:rPr>
              <a:t>Curajos;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o-RO" sz="2800" b="1" dirty="0">
              <a:solidFill>
                <a:srgbClr val="F0821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o-RO" sz="2800" b="1" dirty="0" smtClean="0">
              <a:solidFill>
                <a:srgbClr val="F0821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o-RO" sz="2800" b="1" dirty="0" smtClean="0">
              <a:solidFill>
                <a:srgbClr val="F0821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92344" y="5259345"/>
            <a:ext cx="4935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BIBLIOGRAFIE: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  <a:hlinkClick r:id="rId2"/>
              </a:rPr>
              <a:t>https://www.twinkl.ro</a:t>
            </a:r>
            <a:r>
              <a:rPr lang="en-GB" b="1" dirty="0">
                <a:solidFill>
                  <a:srgbClr val="0070C0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  <a:hlinkClick r:id="rId3"/>
              </a:rPr>
              <a:t>https://www.teacherspayteachers.com</a:t>
            </a:r>
            <a:endParaRPr lang="en-GB" b="1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72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37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85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2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1" y="412124"/>
            <a:ext cx="5241702" cy="609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0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56067" y="2277703"/>
            <a:ext cx="7302322" cy="396584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100" b="1" i="1" dirty="0" smtClean="0">
                <a:solidFill>
                  <a:srgbClr val="202124"/>
                </a:solidFill>
                <a:latin typeface="inherit"/>
              </a:rPr>
              <a:t>CONSILIERE ȘI ASISTENȚĂ PSIHOPEDAGOGICĂ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100" b="1" dirty="0" smtClean="0">
              <a:solidFill>
                <a:srgbClr val="202124"/>
              </a:solidFill>
              <a:latin typeface="inheri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 smtClean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 smtClean="0">
                <a:latin typeface="Arial" panose="020B0604020202020204" pitchFamily="34" charset="0"/>
              </a:rPr>
              <a:t>SCOP: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Formare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de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abilități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educative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privind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comunicarea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eficientă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în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cadrul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relației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părinte-copil</a:t>
            </a:r>
            <a:endParaRPr lang="en-US" altLang="en-US" sz="1200" b="1" dirty="0" smtClean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 smtClean="0">
                <a:latin typeface="Arial" panose="020B0604020202020204" pitchFamily="34" charset="0"/>
              </a:rPr>
              <a:t>GRUP ȚINTĂ: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200" b="1" dirty="0" err="1" smtClean="0">
                <a:latin typeface="Arial" panose="020B0604020202020204" pitchFamily="34" charset="0"/>
              </a:rPr>
              <a:t>Părinți</a:t>
            </a:r>
            <a:r>
              <a:rPr lang="en-US" altLang="en-US" sz="1200" b="1" dirty="0" smtClean="0">
                <a:latin typeface="Arial" panose="020B0604020202020204" pitchFamily="34" charset="0"/>
              </a:rPr>
              <a:t>;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200" b="1" dirty="0" err="1" smtClean="0">
                <a:latin typeface="Arial" panose="020B0604020202020204" pitchFamily="34" charset="0"/>
              </a:rPr>
              <a:t>Elevi</a:t>
            </a:r>
            <a:r>
              <a:rPr lang="en-US" altLang="en-US" sz="1200" b="1" dirty="0" smtClean="0">
                <a:latin typeface="Arial" panose="020B0604020202020204" pitchFamily="34" charset="0"/>
              </a:rPr>
              <a:t>;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200" b="1" dirty="0" smtClean="0">
                <a:latin typeface="Arial" panose="020B0604020202020204" pitchFamily="34" charset="0"/>
              </a:rPr>
              <a:t>Cadre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didactice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(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diriginți</a:t>
            </a:r>
            <a:r>
              <a:rPr lang="en-US" altLang="en-US" sz="1200" b="1" dirty="0" smtClean="0">
                <a:latin typeface="Arial" panose="020B0604020202020204" pitchFamily="34" charset="0"/>
              </a:rPr>
              <a:t>);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 smtClean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 smtClean="0">
                <a:latin typeface="Arial" panose="020B0604020202020204" pitchFamily="34" charset="0"/>
              </a:rPr>
              <a:t>DURATA:3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luni</a:t>
            </a:r>
            <a:r>
              <a:rPr lang="en-US" altLang="en-US" sz="1200" b="1" dirty="0" smtClean="0">
                <a:latin typeface="Arial" panose="020B0604020202020204" pitchFamily="34" charset="0"/>
              </a:rPr>
              <a:t>, an </a:t>
            </a:r>
            <a:r>
              <a:rPr lang="en-US" altLang="en-US" sz="1200" b="1" dirty="0" err="1" smtClean="0">
                <a:latin typeface="Arial" panose="020B0604020202020204" pitchFamily="34" charset="0"/>
              </a:rPr>
              <a:t>școlar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2021-2022;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800" b="1" dirty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800" b="1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800" b="1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800" b="1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411" y="4097565"/>
            <a:ext cx="2145978" cy="2145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510" y="1107581"/>
            <a:ext cx="6220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HEAR ME?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401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0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109" y="2723614"/>
            <a:ext cx="2140261" cy="2140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68" y="1784400"/>
            <a:ext cx="2055271" cy="2260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888" y="1832335"/>
            <a:ext cx="2183783" cy="2404813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37315" y="5216279"/>
            <a:ext cx="6641242" cy="61107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Care bebeluș contează mai mult? </a:t>
            </a:r>
            <a:endParaRPr kumimoji="0" lang="en-US" altLang="en-US" sz="2100" b="1" i="0" u="none" strike="noStrike" cap="none" normalizeH="0" baseline="0" dirty="0" smtClean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Care bebeluș merită mai multă dragoste și respect?</a:t>
            </a:r>
            <a:r>
              <a:rPr kumimoji="0" lang="ro-RO" altLang="en-US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5073" y="1062600"/>
            <a:ext cx="2900198" cy="61107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Un copil se naște într-o țară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mare dintr-un rege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și o regină foarte bogați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ro-RO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76940" y="1022902"/>
            <a:ext cx="3178755" cy="61107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Peste tot în lume,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un alt copil se naște într-o țară mică,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puțin cunoscută de părinți foarte săraci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ro-RO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081" y="2594444"/>
            <a:ext cx="1040190" cy="674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186" y="2694152"/>
            <a:ext cx="1133342" cy="7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06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15407" y="958721"/>
            <a:ext cx="8135240" cy="70340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 fapt, nici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ro-RO" altLang="en-US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unul nu are mai multă valoare ca persoană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și amândoi merită respect</a:t>
            </a:r>
            <a:r>
              <a:rPr lang="en-US" altLang="en-US" sz="2400" b="1" dirty="0" smtClean="0"/>
              <a:t>!</a:t>
            </a:r>
            <a:endParaRPr kumimoji="0" lang="ro-RO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569" y="2478398"/>
            <a:ext cx="2054530" cy="2261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267" y="2492062"/>
            <a:ext cx="205453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8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95218" y="1012417"/>
            <a:ext cx="8152568" cy="51874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Unii oameni cred că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anumiți</a:t>
            </a:r>
            <a:r>
              <a:rPr kumimoji="0" lang="en-US" altLang="en-US" b="1" i="0" u="none" strike="noStrike" cap="none" normalizeH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ro-RO" altLang="en-US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oameni au o valoare mai mare decât alții. </a:t>
            </a: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Ei cred că unii oameni merită respect, iar alții nu.</a:t>
            </a:r>
            <a:r>
              <a:rPr kumimoji="0" lang="ro-RO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09" y="1775732"/>
            <a:ext cx="6998139" cy="1173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77" y="3900071"/>
            <a:ext cx="6998138" cy="2101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8041" y="3193834"/>
            <a:ext cx="6117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RESPECT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01" y="4527334"/>
            <a:ext cx="493819" cy="1438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526" y="4558417"/>
            <a:ext cx="493819" cy="1438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145" y="4536887"/>
            <a:ext cx="493819" cy="1438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349" y="4537985"/>
            <a:ext cx="493819" cy="1438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53" y="4558417"/>
            <a:ext cx="493819" cy="1438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793" y="4536887"/>
            <a:ext cx="493819" cy="1438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134" y="4536887"/>
            <a:ext cx="493819" cy="1438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197" y="4558417"/>
            <a:ext cx="493819" cy="1438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260" y="4536886"/>
            <a:ext cx="493819" cy="1438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641" y="4558416"/>
            <a:ext cx="493819" cy="14387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053" y="4527334"/>
            <a:ext cx="493819" cy="1438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491" y="4527336"/>
            <a:ext cx="49381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16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22642" y="686794"/>
            <a:ext cx="7340407" cy="58029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20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Dar, de fapt, nicio viață nu are o valoare mai mare decât alta.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20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Toți oamenii au valoare și merită respect</a:t>
            </a:r>
            <a:r>
              <a:rPr kumimoji="0" lang="ro-RO" altLang="en-US" sz="20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ro-RO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8034" y="3176541"/>
            <a:ext cx="7431786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Ai valoare și meriți respect, la fel ca și alții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!</a:t>
            </a:r>
            <a:r>
              <a:rPr kumimoji="0" lang="ro-RO" altLang="en-US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81" y="1705831"/>
            <a:ext cx="6998139" cy="1173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77" y="3900071"/>
            <a:ext cx="6998138" cy="2101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627" y="4519924"/>
            <a:ext cx="493819" cy="1438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203" y="4528355"/>
            <a:ext cx="493819" cy="1438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033" y="4559492"/>
            <a:ext cx="493819" cy="1438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686" y="4562772"/>
            <a:ext cx="493819" cy="1438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339" y="4562772"/>
            <a:ext cx="493819" cy="1438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84" y="4562773"/>
            <a:ext cx="493819" cy="1438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854" y="4562774"/>
            <a:ext cx="493819" cy="1438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13" y="4562774"/>
            <a:ext cx="493819" cy="1438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412" y="4570856"/>
            <a:ext cx="493819" cy="1438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055" y="4578939"/>
            <a:ext cx="493819" cy="1438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507" y="4519924"/>
            <a:ext cx="493819" cy="14387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959" y="4559491"/>
            <a:ext cx="493819" cy="1438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871" y="4542463"/>
            <a:ext cx="49381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71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00" y="2366601"/>
            <a:ext cx="1712477" cy="3467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797" y="2202287"/>
            <a:ext cx="1501448" cy="37851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2562" y="125066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u="sng" dirty="0" smtClean="0">
                <a:latin typeface="Arial" panose="020B0604020202020204" pitchFamily="34" charset="0"/>
              </a:rPr>
              <a:t>DE CE AVEM NEVOIE?</a:t>
            </a:r>
            <a:endParaRPr lang="ro-RO" altLang="en-US" b="1" u="sng"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7935" y="27365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1" i="1" dirty="0" smtClean="0">
                <a:latin typeface="Arial" panose="020B0604020202020204" pitchFamily="34" charset="0"/>
              </a:rPr>
              <a:t>COMUNICARE </a:t>
            </a:r>
            <a:endParaRPr lang="ro-RO" altLang="en-US" b="1" i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9765" y="3219768"/>
            <a:ext cx="3927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0" lvl="3" indent="-28575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1" i="1" dirty="0" smtClean="0">
                <a:latin typeface="Arial" panose="020B0604020202020204" pitchFamily="34" charset="0"/>
              </a:rPr>
              <a:t>EMPATIE</a:t>
            </a:r>
            <a:endParaRPr lang="ro-RO" altLang="en-US" b="1" i="1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7797" y="37272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1" i="1" dirty="0" smtClean="0">
                <a:latin typeface="Arial" panose="020B0604020202020204" pitchFamily="34" charset="0"/>
              </a:rPr>
              <a:t>DISPONIBILITATE</a:t>
            </a:r>
            <a:endParaRPr lang="ro-RO" altLang="en-US" b="1" i="1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2562" y="4231722"/>
            <a:ext cx="2904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1" i="1" dirty="0" smtClean="0">
                <a:latin typeface="Arial" panose="020B0604020202020204" pitchFamily="34" charset="0"/>
              </a:rPr>
              <a:t>TIMP</a:t>
            </a:r>
            <a:endParaRPr lang="ro-RO" altLang="en-US" b="1" i="1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4859" y="51405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1" i="1" dirty="0" smtClean="0">
                <a:latin typeface="Arial" panose="020B0604020202020204" pitchFamily="34" charset="0"/>
              </a:rPr>
              <a:t>CONECTARE</a:t>
            </a:r>
            <a:endParaRPr lang="ro-RO" altLang="en-US" b="1" i="1" dirty="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073" y="46647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b="1" i="1" dirty="0">
                <a:latin typeface="Arial" panose="020B0604020202020204" pitchFamily="34" charset="0"/>
              </a:rPr>
              <a:t>Î</a:t>
            </a:r>
            <a:r>
              <a:rPr lang="en-US" altLang="en-US" b="1" i="1" dirty="0" smtClean="0">
                <a:latin typeface="Arial" panose="020B0604020202020204" pitchFamily="34" charset="0"/>
              </a:rPr>
              <a:t>NCREDERE</a:t>
            </a:r>
            <a:endParaRPr lang="ro-RO" altLang="en-US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12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2F998260-D14D-4002-8A0E-10E10C15F386}"/>
              </a:ext>
            </a:extLst>
          </p:cNvPr>
          <p:cNvCxnSpPr>
            <a:cxnSpLocks/>
          </p:cNvCxnSpPr>
          <p:nvPr/>
        </p:nvCxnSpPr>
        <p:spPr>
          <a:xfrm>
            <a:off x="2876961" y="5160672"/>
            <a:ext cx="5467746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none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1">
            <a:extLst>
              <a:ext uri="{FF2B5EF4-FFF2-40B4-BE49-F238E27FC236}">
                <a16:creationId xmlns="" xmlns:a16="http://schemas.microsoft.com/office/drawing/2014/main" id="{16B1A8AD-0687-402E-9714-086A4ED923DD}"/>
              </a:ext>
            </a:extLst>
          </p:cNvPr>
          <p:cNvSpPr/>
          <p:nvPr/>
        </p:nvSpPr>
        <p:spPr>
          <a:xfrm>
            <a:off x="796476" y="2208052"/>
            <a:ext cx="5558184" cy="973344"/>
          </a:xfrm>
          <a:prstGeom prst="roundRect">
            <a:avLst>
              <a:gd name="adj" fmla="val 45837"/>
            </a:avLst>
          </a:prstGeom>
          <a:solidFill>
            <a:srgbClr val="0064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731520" bIns="274320" rtlCol="0" anchor="ctr"/>
          <a:lstStyle/>
          <a:p>
            <a:pPr algn="ctr"/>
            <a:r>
              <a:rPr lang="en-GB" dirty="0">
                <a:solidFill>
                  <a:schemeClr val="dk1"/>
                </a:solidFill>
              </a:rPr>
              <a:t>Pentru a </a:t>
            </a:r>
            <a:r>
              <a:rPr lang="en-GB" dirty="0" err="1">
                <a:solidFill>
                  <a:schemeClr val="dk1"/>
                </a:solidFill>
              </a:rPr>
              <a:t>exprima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emoții</a:t>
            </a:r>
            <a:r>
              <a:rPr lang="en-GB" dirty="0">
                <a:solidFill>
                  <a:schemeClr val="dk1"/>
                </a:solidFill>
              </a:rPr>
              <a:t>, </a:t>
            </a:r>
            <a:r>
              <a:rPr lang="en-GB" dirty="0" err="1">
                <a:solidFill>
                  <a:schemeClr val="dk1"/>
                </a:solidFill>
              </a:rPr>
              <a:t>sentimente</a:t>
            </a:r>
            <a:r>
              <a:rPr lang="en-GB" dirty="0">
                <a:solidFill>
                  <a:schemeClr val="dk1"/>
                </a:solidFill>
              </a:rPr>
              <a:t>, </a:t>
            </a:r>
            <a:r>
              <a:rPr lang="en-GB" dirty="0" err="1">
                <a:solidFill>
                  <a:schemeClr val="dk1"/>
                </a:solidFill>
              </a:rPr>
              <a:t>opinii</a:t>
            </a:r>
            <a:r>
              <a:rPr lang="en-GB" dirty="0">
                <a:solidFill>
                  <a:schemeClr val="dk1"/>
                </a:solidFill>
              </a:rPr>
              <a:t>, </a:t>
            </a:r>
            <a:r>
              <a:rPr lang="en-GB" dirty="0" err="1">
                <a:solidFill>
                  <a:schemeClr val="dk1"/>
                </a:solidFill>
              </a:rPr>
              <a:t>impresii</a:t>
            </a:r>
            <a:r>
              <a:rPr lang="en-GB" dirty="0">
                <a:solidFill>
                  <a:schemeClr val="dk1"/>
                </a:solidFill>
              </a:rPr>
              <a:t> etc.</a:t>
            </a:r>
          </a:p>
        </p:txBody>
      </p:sp>
      <p:sp>
        <p:nvSpPr>
          <p:cNvPr id="4" name="title">
            <a:extLst>
              <a:ext uri="{FF2B5EF4-FFF2-40B4-BE49-F238E27FC236}">
                <a16:creationId xmlns="" xmlns:a16="http://schemas.microsoft.com/office/drawing/2014/main" id="{6ECED977-656E-4793-A23E-6FDE7510A36D}"/>
              </a:ext>
            </a:extLst>
          </p:cNvPr>
          <p:cNvSpPr/>
          <p:nvPr/>
        </p:nvSpPr>
        <p:spPr>
          <a:xfrm>
            <a:off x="1648085" y="639556"/>
            <a:ext cx="5847829" cy="8667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0">
            <a:solidFill>
              <a:srgbClr val="006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r>
              <a:rPr lang="ro-RO" sz="4000" b="1" dirty="0">
                <a:solidFill>
                  <a:srgbClr val="00649C"/>
                </a:solidFill>
              </a:rPr>
              <a:t>De ce comunicăm?</a:t>
            </a:r>
            <a:endParaRPr lang="en-GB" sz="4000" b="1" dirty="0">
              <a:solidFill>
                <a:srgbClr val="00649C"/>
              </a:solidFill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="" xmlns:a16="http://schemas.microsoft.com/office/drawing/2014/main" id="{FA7E6FEE-702D-474D-8356-AB926EE9CDFB}"/>
              </a:ext>
            </a:extLst>
          </p:cNvPr>
          <p:cNvSpPr/>
          <p:nvPr/>
        </p:nvSpPr>
        <p:spPr>
          <a:xfrm>
            <a:off x="2109356" y="5247134"/>
            <a:ext cx="6235351" cy="869065"/>
          </a:xfrm>
          <a:prstGeom prst="roundRect">
            <a:avLst>
              <a:gd name="adj" fmla="val 43647"/>
            </a:avLst>
          </a:prstGeom>
          <a:solidFill>
            <a:srgbClr val="0064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tIns="274320" rIns="274320" bIns="274320" rtlCol="0" anchor="ctr"/>
          <a:lstStyle/>
          <a:p>
            <a:pPr algn="ctr"/>
            <a:r>
              <a:rPr lang="en-GB" dirty="0">
                <a:solidFill>
                  <a:schemeClr val="dk1"/>
                </a:solidFill>
              </a:rPr>
              <a:t>Pentru a </a:t>
            </a:r>
            <a:r>
              <a:rPr lang="en-GB" dirty="0" err="1">
                <a:solidFill>
                  <a:schemeClr val="dk1"/>
                </a:solidFill>
              </a:rPr>
              <a:t>solicita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ajutor</a:t>
            </a:r>
            <a:r>
              <a:rPr lang="en-GB" dirty="0">
                <a:solidFill>
                  <a:schemeClr val="dk1"/>
                </a:solidFill>
              </a:rPr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B4A6B65E-D69E-4B90-AF76-43D8A3153250}"/>
              </a:ext>
            </a:extLst>
          </p:cNvPr>
          <p:cNvCxnSpPr>
            <a:cxnSpLocks/>
          </p:cNvCxnSpPr>
          <p:nvPr/>
        </p:nvCxnSpPr>
        <p:spPr>
          <a:xfrm>
            <a:off x="998768" y="2114070"/>
            <a:ext cx="5355892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img 1">
            <a:extLst>
              <a:ext uri="{FF2B5EF4-FFF2-40B4-BE49-F238E27FC236}">
                <a16:creationId xmlns="" xmlns:a16="http://schemas.microsoft.com/office/drawing/2014/main" id="{85369DBF-0169-4AC2-932E-0B499F738052}"/>
              </a:ext>
            </a:extLst>
          </p:cNvPr>
          <p:cNvSpPr/>
          <p:nvPr/>
        </p:nvSpPr>
        <p:spPr>
          <a:xfrm>
            <a:off x="5349839" y="1792237"/>
            <a:ext cx="2930095" cy="2891710"/>
          </a:xfrm>
          <a:prstGeom prst="roundRect">
            <a:avLst>
              <a:gd name="adj" fmla="val 18694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34925">
            <a:solidFill>
              <a:srgbClr val="006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img 2" descr="A person kicking another person in the face&#10;&#10;Description automatically generated with low confidence">
            <a:extLst>
              <a:ext uri="{FF2B5EF4-FFF2-40B4-BE49-F238E27FC236}">
                <a16:creationId xmlns="" xmlns:a16="http://schemas.microsoft.com/office/drawing/2014/main" id="{57E21C79-1A2B-43AB-BCDB-4B7EA695AC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011" r="18166"/>
          <a:stretch/>
        </p:blipFill>
        <p:spPr>
          <a:xfrm>
            <a:off x="799293" y="3397086"/>
            <a:ext cx="2856928" cy="2740923"/>
          </a:xfrm>
          <a:prstGeom prst="roundRect">
            <a:avLst/>
          </a:prstGeom>
          <a:ln w="34925">
            <a:solidFill>
              <a:srgbClr val="00649C"/>
            </a:solidFill>
          </a:ln>
        </p:spPr>
      </p:pic>
    </p:spTree>
    <p:extLst>
      <p:ext uri="{BB962C8B-B14F-4D97-AF65-F5344CB8AC3E}">
        <p14:creationId xmlns:p14="http://schemas.microsoft.com/office/powerpoint/2010/main" val="92349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4" grpId="0" build="allAtOnce" animBg="1"/>
      <p:bldP spid="18" grpId="1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3EF47FDE-52EC-4C1E-8617-964ACE854B40}"/>
              </a:ext>
            </a:extLst>
          </p:cNvPr>
          <p:cNvCxnSpPr>
            <a:cxnSpLocks/>
          </p:cNvCxnSpPr>
          <p:nvPr/>
        </p:nvCxnSpPr>
        <p:spPr>
          <a:xfrm>
            <a:off x="3394311" y="938771"/>
            <a:ext cx="4997910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none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1">
            <a:extLst>
              <a:ext uri="{FF2B5EF4-FFF2-40B4-BE49-F238E27FC236}">
                <a16:creationId xmlns="" xmlns:a16="http://schemas.microsoft.com/office/drawing/2014/main" id="{16B1A8AD-0687-402E-9714-086A4ED923DD}"/>
              </a:ext>
            </a:extLst>
          </p:cNvPr>
          <p:cNvSpPr/>
          <p:nvPr/>
        </p:nvSpPr>
        <p:spPr>
          <a:xfrm>
            <a:off x="2958736" y="1029607"/>
            <a:ext cx="5396697" cy="691271"/>
          </a:xfrm>
          <a:prstGeom prst="roundRect">
            <a:avLst>
              <a:gd name="adj" fmla="val 45837"/>
            </a:avLst>
          </a:prstGeom>
          <a:solidFill>
            <a:srgbClr val="0064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r>
              <a:rPr lang="en-GB" sz="1800" dirty="0">
                <a:solidFill>
                  <a:schemeClr val="dk1"/>
                </a:solidFill>
              </a:rPr>
              <a:t>Pentru a cere </a:t>
            </a:r>
            <a:r>
              <a:rPr lang="en-GB" sz="1800" dirty="0" err="1">
                <a:solidFill>
                  <a:schemeClr val="dk1"/>
                </a:solidFill>
              </a:rPr>
              <a:t>informații</a:t>
            </a:r>
            <a:r>
              <a:rPr lang="en-GB" sz="1800" dirty="0">
                <a:solidFill>
                  <a:schemeClr val="dk1"/>
                </a:solidFill>
              </a:rPr>
              <a:t>.</a:t>
            </a:r>
          </a:p>
        </p:txBody>
      </p:sp>
      <p:sp>
        <p:nvSpPr>
          <p:cNvPr id="8" name="Rectangle: Rounded Corners 7" hidden="1">
            <a:extLst>
              <a:ext uri="{FF2B5EF4-FFF2-40B4-BE49-F238E27FC236}">
                <a16:creationId xmlns="" xmlns:a16="http://schemas.microsoft.com/office/drawing/2014/main" id="{436809A8-5D15-4631-8DD7-958D3E75F415}"/>
              </a:ext>
            </a:extLst>
          </p:cNvPr>
          <p:cNvSpPr/>
          <p:nvPr/>
        </p:nvSpPr>
        <p:spPr>
          <a:xfrm>
            <a:off x="2533474" y="2386073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 hidden="1">
            <a:extLst>
              <a:ext uri="{FF2B5EF4-FFF2-40B4-BE49-F238E27FC236}">
                <a16:creationId xmlns="" xmlns:a16="http://schemas.microsoft.com/office/drawing/2014/main" id="{90667F4F-CCD9-4C11-AE1A-00E3AE1A5E09}"/>
              </a:ext>
            </a:extLst>
          </p:cNvPr>
          <p:cNvSpPr/>
          <p:nvPr/>
        </p:nvSpPr>
        <p:spPr>
          <a:xfrm>
            <a:off x="2533474" y="3758371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 hidden="1">
            <a:extLst>
              <a:ext uri="{FF2B5EF4-FFF2-40B4-BE49-F238E27FC236}">
                <a16:creationId xmlns="" xmlns:a16="http://schemas.microsoft.com/office/drawing/2014/main" id="{22A6B752-474E-4A12-A95A-7572E568D9B5}"/>
              </a:ext>
            </a:extLst>
          </p:cNvPr>
          <p:cNvSpPr/>
          <p:nvPr/>
        </p:nvSpPr>
        <p:spPr>
          <a:xfrm>
            <a:off x="6082016" y="2386073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 hidden="1">
            <a:extLst>
              <a:ext uri="{FF2B5EF4-FFF2-40B4-BE49-F238E27FC236}">
                <a16:creationId xmlns="" xmlns:a16="http://schemas.microsoft.com/office/drawing/2014/main" id="{EE0D44D4-CFC6-4293-AE6D-47BFCA7AFF38}"/>
              </a:ext>
            </a:extLst>
          </p:cNvPr>
          <p:cNvSpPr/>
          <p:nvPr/>
        </p:nvSpPr>
        <p:spPr>
          <a:xfrm>
            <a:off x="6082015" y="3758371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 hidden="1">
            <a:extLst>
              <a:ext uri="{FF2B5EF4-FFF2-40B4-BE49-F238E27FC236}">
                <a16:creationId xmlns="" xmlns:a16="http://schemas.microsoft.com/office/drawing/2014/main" id="{591F8615-1BD0-47E7-B7F6-D44FED599AA5}"/>
              </a:ext>
            </a:extLst>
          </p:cNvPr>
          <p:cNvSpPr/>
          <p:nvPr/>
        </p:nvSpPr>
        <p:spPr>
          <a:xfrm>
            <a:off x="2533474" y="5130670"/>
            <a:ext cx="1895913" cy="1068094"/>
          </a:xfrm>
          <a:prstGeom prst="roundRect">
            <a:avLst>
              <a:gd name="adj" fmla="val 46297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2">
            <a:extLst>
              <a:ext uri="{FF2B5EF4-FFF2-40B4-BE49-F238E27FC236}">
                <a16:creationId xmlns="" xmlns:a16="http://schemas.microsoft.com/office/drawing/2014/main" id="{7DA1D99D-3E9E-42BA-897E-BF0A53A7155D}"/>
              </a:ext>
            </a:extLst>
          </p:cNvPr>
          <p:cNvSpPr/>
          <p:nvPr/>
        </p:nvSpPr>
        <p:spPr>
          <a:xfrm>
            <a:off x="698215" y="3365672"/>
            <a:ext cx="5318620" cy="691271"/>
          </a:xfrm>
          <a:prstGeom prst="roundRect">
            <a:avLst>
              <a:gd name="adj" fmla="val 45837"/>
            </a:avLst>
          </a:prstGeom>
          <a:solidFill>
            <a:srgbClr val="0064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r>
              <a:rPr lang="en-GB" sz="1800" dirty="0">
                <a:solidFill>
                  <a:schemeClr val="dk1"/>
                </a:solidFill>
              </a:rPr>
              <a:t>Pentru a </a:t>
            </a:r>
            <a:r>
              <a:rPr lang="en-GB" sz="1800" dirty="0" err="1">
                <a:solidFill>
                  <a:schemeClr val="dk1"/>
                </a:solidFill>
              </a:rPr>
              <a:t>oferi</a:t>
            </a:r>
            <a:r>
              <a:rPr lang="en-GB" sz="1800" dirty="0">
                <a:solidFill>
                  <a:schemeClr val="dk1"/>
                </a:solidFill>
              </a:rPr>
              <a:t> </a:t>
            </a:r>
            <a:r>
              <a:rPr lang="en-GB" sz="1800" dirty="0" err="1">
                <a:solidFill>
                  <a:schemeClr val="dk1"/>
                </a:solidFill>
              </a:rPr>
              <a:t>informații</a:t>
            </a:r>
            <a:r>
              <a:rPr lang="en-GB" sz="1800" dirty="0">
                <a:solidFill>
                  <a:schemeClr val="dk1"/>
                </a:solidFill>
              </a:rPr>
              <a:t>.</a:t>
            </a:r>
          </a:p>
        </p:txBody>
      </p:sp>
      <p:sp>
        <p:nvSpPr>
          <p:cNvPr id="17" name="text 3">
            <a:extLst>
              <a:ext uri="{FF2B5EF4-FFF2-40B4-BE49-F238E27FC236}">
                <a16:creationId xmlns="" xmlns:a16="http://schemas.microsoft.com/office/drawing/2014/main" id="{C06E1539-AFD7-41ED-B999-AA33C83CA109}"/>
              </a:ext>
            </a:extLst>
          </p:cNvPr>
          <p:cNvSpPr/>
          <p:nvPr/>
        </p:nvSpPr>
        <p:spPr>
          <a:xfrm>
            <a:off x="3447876" y="5504735"/>
            <a:ext cx="4907559" cy="691271"/>
          </a:xfrm>
          <a:prstGeom prst="roundRect">
            <a:avLst>
              <a:gd name="adj" fmla="val 45837"/>
            </a:avLst>
          </a:prstGeom>
          <a:solidFill>
            <a:srgbClr val="0064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pPr algn="ctr"/>
            <a:r>
              <a:rPr lang="en-GB" sz="1800" dirty="0">
                <a:solidFill>
                  <a:schemeClr val="dk1"/>
                </a:solidFill>
              </a:rPr>
              <a:t>Pentru a </a:t>
            </a:r>
            <a:r>
              <a:rPr lang="ro-RO" sz="1800" dirty="0">
                <a:solidFill>
                  <a:schemeClr val="dk1"/>
                </a:solidFill>
              </a:rPr>
              <a:t>învăța.</a:t>
            </a:r>
            <a:endParaRPr lang="en-GB" sz="1800" dirty="0">
              <a:solidFill>
                <a:schemeClr val="dk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E9455FB7-81BB-4228-A509-77C6C6BDFDA6}"/>
              </a:ext>
            </a:extLst>
          </p:cNvPr>
          <p:cNvCxnSpPr>
            <a:cxnSpLocks/>
          </p:cNvCxnSpPr>
          <p:nvPr/>
        </p:nvCxnSpPr>
        <p:spPr>
          <a:xfrm>
            <a:off x="698215" y="3288276"/>
            <a:ext cx="4670740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g 1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7676EFCD-CDD3-4D85-86FD-69F79DA66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4" y="636827"/>
            <a:ext cx="3111006" cy="2386399"/>
          </a:xfrm>
          <a:prstGeom prst="roundRect">
            <a:avLst/>
          </a:prstGeom>
          <a:ln w="31750">
            <a:solidFill>
              <a:srgbClr val="00649C"/>
            </a:solidFill>
          </a:ln>
        </p:spPr>
      </p:pic>
      <p:pic>
        <p:nvPicPr>
          <p:cNvPr id="34" name="img 3" descr="A group of people looking at a computer screen&#10;&#10;Description automatically generated with medium confidence">
            <a:extLst>
              <a:ext uri="{FF2B5EF4-FFF2-40B4-BE49-F238E27FC236}">
                <a16:creationId xmlns="" xmlns:a16="http://schemas.microsoft.com/office/drawing/2014/main" id="{38ACE5DC-F820-4ACA-859B-C0DBAF6DC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3" y="4235333"/>
            <a:ext cx="3124987" cy="1960673"/>
          </a:xfrm>
          <a:prstGeom prst="roundRect">
            <a:avLst/>
          </a:prstGeom>
          <a:ln w="31750">
            <a:solidFill>
              <a:srgbClr val="00649C"/>
            </a:solidFill>
          </a:ln>
        </p:spPr>
      </p:pic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9413CF0F-451A-4252-9106-B5459561D2A6}"/>
              </a:ext>
            </a:extLst>
          </p:cNvPr>
          <p:cNvCxnSpPr>
            <a:cxnSpLocks/>
          </p:cNvCxnSpPr>
          <p:nvPr/>
        </p:nvCxnSpPr>
        <p:spPr>
          <a:xfrm>
            <a:off x="4008106" y="5423404"/>
            <a:ext cx="4375726" cy="0"/>
          </a:xfrm>
          <a:prstGeom prst="line">
            <a:avLst/>
          </a:prstGeom>
          <a:ln w="31750" cap="rnd">
            <a:solidFill>
              <a:srgbClr val="F08215"/>
            </a:solidFill>
            <a:prstDash val="dash"/>
            <a:headEnd type="none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img 2">
            <a:extLst>
              <a:ext uri="{FF2B5EF4-FFF2-40B4-BE49-F238E27FC236}">
                <a16:creationId xmlns="" xmlns:a16="http://schemas.microsoft.com/office/drawing/2014/main" id="{D18F9D87-415E-466B-BA91-A602CB2AFDB3}"/>
              </a:ext>
            </a:extLst>
          </p:cNvPr>
          <p:cNvGrpSpPr/>
          <p:nvPr/>
        </p:nvGrpSpPr>
        <p:grpSpPr>
          <a:xfrm>
            <a:off x="5245071" y="2478650"/>
            <a:ext cx="3032928" cy="2153425"/>
            <a:chOff x="5236682" y="2461872"/>
            <a:chExt cx="3032928" cy="2153425"/>
          </a:xfrm>
        </p:grpSpPr>
        <p:pic>
          <p:nvPicPr>
            <p:cNvPr id="22" name="Picture 21" descr="A picture containing text, vector graphics&#10;&#10;Description automatically generated">
              <a:extLst>
                <a:ext uri="{FF2B5EF4-FFF2-40B4-BE49-F238E27FC236}">
                  <a16:creationId xmlns="" xmlns:a16="http://schemas.microsoft.com/office/drawing/2014/main" id="{09DF0193-631F-4BE5-9291-C6DB1B563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6682" y="2461872"/>
              <a:ext cx="3032928" cy="2153425"/>
            </a:xfrm>
            <a:prstGeom prst="roundRect">
              <a:avLst/>
            </a:prstGeom>
            <a:ln w="31750">
              <a:solidFill>
                <a:srgbClr val="00649C"/>
              </a:solidFill>
            </a:ln>
          </p:spPr>
        </p:pic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710931BA-89A5-4EAB-958B-5346EC579ED0}"/>
                </a:ext>
              </a:extLst>
            </p:cNvPr>
            <p:cNvSpPr/>
            <p:nvPr/>
          </p:nvSpPr>
          <p:spPr>
            <a:xfrm>
              <a:off x="6396293" y="2973502"/>
              <a:ext cx="553026" cy="5597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2313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1416</TotalTime>
  <Words>490</Words>
  <Application>Microsoft Office PowerPoint</Application>
  <PresentationFormat>On-screen Show (4:3)</PresentationFormat>
  <Paragraphs>102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Twinkl</vt:lpstr>
      <vt:lpstr>Wingdings</vt:lpstr>
      <vt:lpstr>inherit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 Office</dc:creator>
  <cp:lastModifiedBy>surduraluca@outlook.com</cp:lastModifiedBy>
  <cp:revision>39</cp:revision>
  <dcterms:created xsi:type="dcterms:W3CDTF">2021-11-03T15:50:18Z</dcterms:created>
  <dcterms:modified xsi:type="dcterms:W3CDTF">2022-06-19T19:43:43Z</dcterms:modified>
</cp:coreProperties>
</file>